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660" r:id="rId2"/>
    <p:sldMasterId id="2147483682" r:id="rId3"/>
    <p:sldMasterId id="2147483712" r:id="rId4"/>
    <p:sldMasterId id="2147483668" r:id="rId5"/>
    <p:sldMasterId id="2147483675" r:id="rId6"/>
  </p:sldMasterIdLst>
  <p:notesMasterIdLst>
    <p:notesMasterId r:id="rId89"/>
  </p:notesMasterIdLst>
  <p:handoutMasterIdLst>
    <p:handoutMasterId r:id="rId90"/>
  </p:handoutMasterIdLst>
  <p:sldIdLst>
    <p:sldId id="323" r:id="rId7"/>
    <p:sldId id="763" r:id="rId8"/>
    <p:sldId id="408" r:id="rId9"/>
    <p:sldId id="712" r:id="rId10"/>
    <p:sldId id="764" r:id="rId11"/>
    <p:sldId id="631" r:id="rId12"/>
    <p:sldId id="688" r:id="rId13"/>
    <p:sldId id="765" r:id="rId14"/>
    <p:sldId id="766" r:id="rId15"/>
    <p:sldId id="681" r:id="rId16"/>
    <p:sldId id="619" r:id="rId17"/>
    <p:sldId id="615" r:id="rId18"/>
    <p:sldId id="625" r:id="rId19"/>
    <p:sldId id="691" r:id="rId20"/>
    <p:sldId id="642" r:id="rId21"/>
    <p:sldId id="643" r:id="rId22"/>
    <p:sldId id="692" r:id="rId23"/>
    <p:sldId id="646" r:id="rId24"/>
    <p:sldId id="647" r:id="rId25"/>
    <p:sldId id="635" r:id="rId26"/>
    <p:sldId id="371" r:id="rId27"/>
    <p:sldId id="767" r:id="rId28"/>
    <p:sldId id="621" r:id="rId29"/>
    <p:sldId id="634" r:id="rId30"/>
    <p:sldId id="623" r:id="rId31"/>
    <p:sldId id="624" r:id="rId32"/>
    <p:sldId id="630" r:id="rId33"/>
    <p:sldId id="693" r:id="rId34"/>
    <p:sldId id="694" r:id="rId35"/>
    <p:sldId id="632" r:id="rId36"/>
    <p:sldId id="695" r:id="rId37"/>
    <p:sldId id="633" r:id="rId38"/>
    <p:sldId id="637" r:id="rId39"/>
    <p:sldId id="768" r:id="rId40"/>
    <p:sldId id="761" r:id="rId41"/>
    <p:sldId id="608" r:id="rId42"/>
    <p:sldId id="609" r:id="rId43"/>
    <p:sldId id="689" r:id="rId44"/>
    <p:sldId id="636" r:id="rId45"/>
    <p:sldId id="638" r:id="rId46"/>
    <p:sldId id="639" r:id="rId47"/>
    <p:sldId id="640" r:id="rId48"/>
    <p:sldId id="690" r:id="rId49"/>
    <p:sldId id="770" r:id="rId50"/>
    <p:sldId id="771" r:id="rId51"/>
    <p:sldId id="627" r:id="rId52"/>
    <p:sldId id="776" r:id="rId53"/>
    <p:sldId id="772" r:id="rId54"/>
    <p:sldId id="773" r:id="rId55"/>
    <p:sldId id="786" r:id="rId56"/>
    <p:sldId id="774" r:id="rId57"/>
    <p:sldId id="777" r:id="rId58"/>
    <p:sldId id="778" r:id="rId59"/>
    <p:sldId id="787" r:id="rId60"/>
    <p:sldId id="762" r:id="rId61"/>
    <p:sldId id="665" r:id="rId62"/>
    <p:sldId id="780" r:id="rId63"/>
    <p:sldId id="682" r:id="rId64"/>
    <p:sldId id="710" r:id="rId65"/>
    <p:sldId id="754" r:id="rId66"/>
    <p:sldId id="714" r:id="rId67"/>
    <p:sldId id="715" r:id="rId68"/>
    <p:sldId id="738" r:id="rId69"/>
    <p:sldId id="739" r:id="rId70"/>
    <p:sldId id="740" r:id="rId71"/>
    <p:sldId id="745" r:id="rId72"/>
    <p:sldId id="683" r:id="rId73"/>
    <p:sldId id="706" r:id="rId74"/>
    <p:sldId id="747" r:id="rId75"/>
    <p:sldId id="685" r:id="rId76"/>
    <p:sldId id="686" r:id="rId77"/>
    <p:sldId id="781" r:id="rId78"/>
    <p:sldId id="782" r:id="rId79"/>
    <p:sldId id="701" r:id="rId80"/>
    <p:sldId id="783" r:id="rId81"/>
    <p:sldId id="760" r:id="rId82"/>
    <p:sldId id="717" r:id="rId83"/>
    <p:sldId id="718" r:id="rId84"/>
    <p:sldId id="758" r:id="rId85"/>
    <p:sldId id="785" r:id="rId86"/>
    <p:sldId id="687" r:id="rId87"/>
    <p:sldId id="383" r:id="rId8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E61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9" autoAdjust="0"/>
    <p:restoredTop sz="86604" autoAdjust="0"/>
  </p:normalViewPr>
  <p:slideViewPr>
    <p:cSldViewPr snapToGrid="0">
      <p:cViewPr varScale="1">
        <p:scale>
          <a:sx n="109" d="100"/>
          <a:sy n="109" d="100"/>
        </p:scale>
        <p:origin x="850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423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8A7A3-C9A3-D541-A3B0-4FBB07CA9EC2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DD326-E11E-DC43-AED1-99B8F5707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011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30BDF-7096-4CBC-958F-2733573EB4E9}" type="datetimeFigureOut">
              <a:rPr lang="nl-NL" smtClean="0"/>
              <a:t>12-3-2023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4521A-2DD9-4EBD-AFE7-D1C5FACD390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8451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fx/tutorials#getting-started-tutorial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loud.google.com/vertex-ai/docs/pipelines/components-introduction" TargetMode="External"/><Relationship Id="rId4" Type="http://schemas.openxmlformats.org/officeDocument/2006/relationships/hyperlink" Target="https://www.tensorflow.org/tfx/tutorials#tfx-on-google-cloud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4521A-2DD9-4EBD-AFE7-D1C5FACD390E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33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1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87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04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40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63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60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19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41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4521A-2DD9-4EBD-AFE7-D1C5FACD390E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095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4521A-2DD9-4EBD-AFE7-D1C5FACD390E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29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4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Firestore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cloud-hosted, NoSQL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4521A-2DD9-4EBD-AFE7-D1C5FACD390E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2100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4521A-2DD9-4EBD-AFE7-D1C5FACD390E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638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Push Model Needs the service endpoint with 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-106" charset="-128"/>
                <a:cs typeface="ＭＳ Ｐゴシック" pitchFamily="-106" charset="-128"/>
              </a:rPr>
              <a:t>An HTTPS server with non-self-signed certificate accessible on the public web. The receiving endpoint may be decoupled from the Pub/Sub subscription, so that messages from multiple subscriptions may be sent to a single endpoint.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We can build HTTPS Flask</a:t>
            </a:r>
            <a:r>
              <a:rPr lang="en-GB" baseline="0" dirty="0"/>
              <a:t> endpoints. However, we do not have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-106" charset="-128"/>
                <a:cs typeface="ＭＳ Ｐゴシック" pitchFamily="-106" charset="-128"/>
              </a:rPr>
              <a:t>non-self-signed certificates.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-106" charset="-128"/>
              </a:rPr>
              <a:t>See https://cloud.google.com/load-balancing/docs/ssl-certificates/self-managed-certs </a:t>
            </a:r>
            <a:endParaRPr lang="en-GB" dirty="0"/>
          </a:p>
          <a:p>
            <a:r>
              <a:rPr lang="en-GB" b="1" dirty="0"/>
              <a:t>See</a:t>
            </a:r>
            <a:r>
              <a:rPr lang="en-GB" dirty="0"/>
              <a:t> </a:t>
            </a:r>
            <a:r>
              <a:rPr lang="en-GB" b="1" dirty="0"/>
              <a:t>https://stackoverflow.com/questions/29458548/can-you-add-https-functionality-to-a-python-flask-web-server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BAA3C-A213-42E7-9B26-FDDAE0F721CF}" type="slidenum">
              <a:rPr lang="en-AU" altLang="en-US" smtClean="0"/>
              <a:pPr>
                <a:defRPr/>
              </a:pPr>
              <a:t>65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92938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4521A-2DD9-4EBD-AFE7-D1C5FACD390E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100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pip install --no-cache-</a:t>
            </a:r>
            <a:r>
              <a:rPr lang="en-GB" dirty="0" err="1"/>
              <a:t>dir</a:t>
            </a:r>
            <a:r>
              <a:rPr lang="en-GB" dirty="0"/>
              <a:t> -r requirements.txt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CBAA3C-A213-42E7-9B26-FDDAE0F721CF}" type="slidenum">
              <a:rPr lang="en-AU" altLang="en-US" smtClean="0"/>
              <a:pPr>
                <a:defRPr/>
              </a:pPr>
              <a:t>71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59631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4521A-2DD9-4EBD-AFE7-D1C5FACD390E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164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dbt</a:t>
            </a:r>
            <a:r>
              <a:rPr lang="en-US" dirty="0"/>
              <a:t> is a data transformation tool that enables data analysts and engineers to transform, test and document data in the cloud data warehouse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4521A-2DD9-4EBD-AFE7-D1C5FACD390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9475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C4521A-2DD9-4EBD-AFE7-D1C5FACD390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771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2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02124"/>
                </a:solidFill>
                <a:effectLst/>
              </a:rPr>
              <a:t>Which pipelines SDK should I use?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Vertex AI Pipelines can run pipelines built using the Kubeflow Pipelines SDK v1.8.9 or higher, or TensorFlow Extended v0.30.0 or higher.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If you use TensorFlow in an ML workflow that processes terabytes of structured data or text data, we recommend that you build your pipeline using TFX.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learn more about building a TFX pipeline, 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3"/>
              </a:rPr>
              <a:t>follow the TFX getting started tutorials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learn more about using Vertex AI Pipelines to run a TFX pipeline, 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4"/>
              </a:rPr>
              <a:t>follow the TFX on Google Cloud tutorials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For other use cases, we recommend that you build your pipeline using the Kubeflow Pipelines SDK. By building a pipeline with the Kubeflow Pipelines SDK, you can implement your workflow by building custom components or reusing prebuilt components, such as the 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5"/>
              </a:rPr>
              <a:t>Google Cloud Pipeline Components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Google Cloud Pipeline Components make it easier to use Vertex AI services like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AutoML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in your pipeline.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This guide describes how to build pipelines using the Kubeflow Pipelines SDK.</a:t>
            </a:r>
          </a:p>
          <a:p>
            <a:pPr algn="l"/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Kubeflow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project is dedicated to making deployments of machine learning (ML) workflows on Kubernetes simple, portable and scalable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96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44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EC636-DB86-4118-B07E-2F4FAFCEA4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8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6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9700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7780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753" y="3773511"/>
            <a:ext cx="3946247" cy="1468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0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3315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1818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722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98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3791984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4660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7606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777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6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36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3836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9633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614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889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3783497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3766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86237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777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726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436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586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2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7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1581"/>
            <a:ext cx="4038600" cy="299204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1581"/>
            <a:ext cx="4038600" cy="299204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86249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k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r="-14252"/>
          <a:stretch/>
        </p:blipFill>
        <p:spPr>
          <a:xfrm>
            <a:off x="0" y="721216"/>
            <a:ext cx="9144000" cy="30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01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534362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89544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67073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1"/>
            <a:ext cx="9144000" cy="40053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3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32986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55497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k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r="-14252"/>
          <a:stretch/>
        </p:blipFill>
        <p:spPr>
          <a:xfrm>
            <a:off x="0" y="721216"/>
            <a:ext cx="9144000" cy="30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4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8496001" y="3904814"/>
            <a:ext cx="435564" cy="392281"/>
          </a:xfrm>
          <a:prstGeom prst="rect">
            <a:avLst/>
          </a:prstGeom>
        </p:spPr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8518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23150292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2080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16000" y="993600"/>
            <a:ext cx="3780000" cy="31608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44000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/>
          <p:cNvSpPr/>
          <p:nvPr userDrawn="1"/>
        </p:nvSpPr>
        <p:spPr>
          <a:xfrm>
            <a:off x="0" y="1"/>
            <a:ext cx="9144000" cy="4005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76518" y="393479"/>
            <a:ext cx="6168981" cy="1790700"/>
          </a:xfrm>
        </p:spPr>
        <p:txBody>
          <a:bodyPr anchor="t" anchorCtr="0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0" y="5091617"/>
            <a:ext cx="90152" cy="15008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 om de ondertitelstijl van het model te bewerken</a:t>
            </a:r>
            <a:endParaRPr lang="en-US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53" y="3773511"/>
            <a:ext cx="3946247" cy="14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176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38790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075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>
          <a:xfrm>
            <a:off x="8496001" y="3904814"/>
            <a:ext cx="435564" cy="392281"/>
          </a:xfrm>
          <a:prstGeom prst="rect">
            <a:avLst/>
          </a:prstGeom>
        </p:spPr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09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774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k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52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504000" y="320400"/>
            <a:ext cx="7954851" cy="122718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7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4" name="Ondertitel 2"/>
          <p:cNvSpPr>
            <a:spLocks noGrp="1"/>
          </p:cNvSpPr>
          <p:nvPr>
            <p:ph type="subTitle" idx="1"/>
          </p:nvPr>
        </p:nvSpPr>
        <p:spPr>
          <a:xfrm>
            <a:off x="504000" y="1584000"/>
            <a:ext cx="7970689" cy="91886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769651"/>
            <a:ext cx="7954962" cy="4111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Datum</a:t>
            </a:r>
          </a:p>
        </p:txBody>
      </p:sp>
      <p:sp>
        <p:nvSpPr>
          <p:cNvPr id="18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3104076"/>
            <a:ext cx="7954962" cy="4381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spreker</a:t>
            </a:r>
          </a:p>
        </p:txBody>
      </p:sp>
    </p:spTree>
    <p:extLst>
      <p:ext uri="{BB962C8B-B14F-4D97-AF65-F5344CB8AC3E}">
        <p14:creationId xmlns:p14="http://schemas.microsoft.com/office/powerpoint/2010/main" val="50694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674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2.jp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7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70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21" r:id="rId4"/>
    <p:sldLayoutId id="2147483722" r:id="rId5"/>
    <p:sldLayoutId id="2147483723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4825"/>
            <a:ext cx="9144000" cy="8286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3904814"/>
            <a:ext cx="435564" cy="39228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 dirty="0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4652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61" r:id="rId2"/>
    <p:sldLayoutId id="2147483662" r:id="rId3"/>
    <p:sldLayoutId id="2147483664" r:id="rId4"/>
    <p:sldLayoutId id="2147483694" r:id="rId5"/>
    <p:sldLayoutId id="2147483666" r:id="rId6"/>
    <p:sldLayoutId id="2147483667" r:id="rId7"/>
    <p:sldLayoutId id="2147483696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4825"/>
            <a:ext cx="9144000" cy="82867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  <p:sp>
        <p:nvSpPr>
          <p:cNvPr id="7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3904814"/>
            <a:ext cx="435564" cy="39228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 dirty="0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6075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9" r:id="rId2"/>
    <p:sldLayoutId id="2147483684" r:id="rId3"/>
    <p:sldLayoutId id="2147483686" r:id="rId4"/>
    <p:sldLayoutId id="2147483683" r:id="rId5"/>
    <p:sldLayoutId id="2147483687" r:id="rId6"/>
    <p:sldLayoutId id="2147483688" r:id="rId7"/>
    <p:sldLayoutId id="2147483700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4825"/>
            <a:ext cx="9144000" cy="82867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  <p:sp>
        <p:nvSpPr>
          <p:cNvPr id="7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3904814"/>
            <a:ext cx="435564" cy="39228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 dirty="0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2514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4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 userDrawn="1"/>
        </p:nvSpPr>
        <p:spPr>
          <a:xfrm>
            <a:off x="0" y="4366706"/>
            <a:ext cx="914400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  <p:sp>
        <p:nvSpPr>
          <p:cNvPr id="7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3904814"/>
            <a:ext cx="435564" cy="39228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 dirty="0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320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03" r:id="rId2"/>
    <p:sldLayoutId id="2147483670" r:id="rId3"/>
    <p:sldLayoutId id="2147483672" r:id="rId4"/>
    <p:sldLayoutId id="2147483669" r:id="rId5"/>
    <p:sldLayoutId id="2147483673" r:id="rId6"/>
    <p:sldLayoutId id="2147483674" r:id="rId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 userDrawn="1"/>
        </p:nvSpPr>
        <p:spPr>
          <a:xfrm>
            <a:off x="0" y="4366706"/>
            <a:ext cx="9144000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432546"/>
            <a:ext cx="7848000" cy="3512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991848"/>
            <a:ext cx="7848000" cy="31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63" y="4366707"/>
            <a:ext cx="1948437" cy="72491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4368358"/>
            <a:ext cx="1944000" cy="723259"/>
          </a:xfrm>
          <a:prstGeom prst="rect">
            <a:avLst/>
          </a:prstGeom>
        </p:spPr>
      </p:pic>
      <p:sp>
        <p:nvSpPr>
          <p:cNvPr id="7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8496001" y="3904814"/>
            <a:ext cx="435564" cy="39228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nl-NL" dirty="0"/>
              <a:t>[</a:t>
            </a:r>
            <a:fld id="{53240C58-373C-43C1-ADD1-3E23A3B96371}" type="slidenum">
              <a:rPr lang="nl-NL" smtClean="0"/>
              <a:pPr/>
              <a:t>‹#›</a:t>
            </a:fld>
            <a:r>
              <a:rPr lang="nl-NL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6138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  <p:sldLayoutId id="2147483677" r:id="rId3"/>
    <p:sldLayoutId id="2147483679" r:id="rId4"/>
    <p:sldLayoutId id="2147483676" r:id="rId5"/>
    <p:sldLayoutId id="2147483680" r:id="rId6"/>
    <p:sldLayoutId id="2147483681" r:id="rId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rh-QLrVCv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ertex-ai/docs/pipelines/gcpc-lis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ubeflow.org/docs/components/pipelines/v1/sdk-v2/python-function-componen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kubeflow.org/docs/components/pipelines/v1/sdk-v2/component-developmen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ubeflow.org/docs/components/pipelines/v1/sdk-v2/python-function-componen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CloudPlatform/vertex-ai-samples/blob/main/notebooks/official/pipelines/control_flow_kfp.ipynb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nsole.cloud.google.com/welcome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onsole.cloud.google.com/compute/" TargetMode="Externa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ertex-ai/docs/pipelines/configure-project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onsole.cloud.google.com/vertex-ai/workbench" TargetMode="Externa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dikaKuma/MLOpsGCP.gi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uild/docs/build-config-file-schema#json" TargetMode="External"/><Relationship Id="rId2" Type="http://schemas.openxmlformats.org/officeDocument/2006/relationships/hyperlink" Target="https://cloud.google.com/build/docs/cloud-builders" TargetMode="Externa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https://www.youtube.com/embed/nJnrkcA7ZdA" TargetMode="External"/><Relationship Id="rId1" Type="http://schemas.openxmlformats.org/officeDocument/2006/relationships/video" Target="https://www.youtube.com/embed/IySueJCBSmM" TargetMode="Externa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cloud.google.com/build/docs/configuring-builds/substitute-variable-values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www.bmc.com/blogs/docker-cmd-vs-entrypoint/" TargetMode="Externa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uild/docs/automating-builds/build-repos-from-githu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cloud-build/trigger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prediction-ui-73mskbvyxa-uc.a.run.app/checkdiabete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functions/docs" TargetMode="External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functions/docs/call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eventarc/docs/event-providers-targets" TargetMode="External"/><Relationship Id="rId2" Type="http://schemas.openxmlformats.org/officeDocument/2006/relationships/hyperlink" Target="https://github.com/cloudevents/spec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loud.google.com/eventarc/docs/event-type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pubsub/docs/overview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erpriseintegrationpatterns.com/patterns/messaging/PublishSubscribeChannel.html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google-cloud/secure-pubsub-push-with-cloud-endpoints-6a1adc36db9f" TargetMode="External"/><Relationship Id="rId3" Type="http://schemas.openxmlformats.org/officeDocument/2006/relationships/hyperlink" Target="https://cloud.google.com/run/docs/triggering/pubsub-push" TargetMode="External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9.png"/><Relationship Id="rId5" Type="http://schemas.openxmlformats.org/officeDocument/2006/relationships/hyperlink" Target="https://cloud.google.com/pubsub/docs/subscriber#create" TargetMode="External"/><Relationship Id="rId4" Type="http://schemas.openxmlformats.org/officeDocument/2006/relationships/hyperlink" Target="https://cloud.google.com/pubsub/docs/push?hl=IT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achinelearningmastery.com/save-load-keras-deep-learning-models/" TargetMode="Externa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cloud.google.com/sdk/docs/install" TargetMode="External"/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python/docs/setu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lazyadmin.nl/powershell/running-scripts-is-disabled-on-this-system/" TargetMode="External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sdk/gcloud/reference/app/deploy" TargetMode="Externa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gzJovMsDIU" TargetMode="External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dikaKuma/MLOpsGCP" TargetMode="Externa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90286" y="3591748"/>
            <a:ext cx="4210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Indika Kumara</a:t>
            </a:r>
          </a:p>
          <a:p>
            <a:r>
              <a:rPr lang="nl-NL" sz="1400" dirty="0">
                <a:solidFill>
                  <a:schemeClr val="bg1"/>
                </a:solidFill>
              </a:rPr>
              <a:t>Fabiano Pecorelli</a:t>
            </a:r>
          </a:p>
          <a:p>
            <a:r>
              <a:rPr lang="nl-NL" sz="1400" dirty="0">
                <a:solidFill>
                  <a:schemeClr val="bg1"/>
                </a:solidFill>
              </a:rPr>
              <a:t>Gemma Catolino</a:t>
            </a:r>
          </a:p>
          <a:p>
            <a:r>
              <a:rPr lang="nl-NL" sz="1400" dirty="0">
                <a:solidFill>
                  <a:schemeClr val="bg1"/>
                </a:solidFill>
              </a:rPr>
              <a:t>Rick Kazman</a:t>
            </a:r>
          </a:p>
          <a:p>
            <a:r>
              <a:rPr lang="nl-NL" sz="1400" dirty="0">
                <a:solidFill>
                  <a:schemeClr val="bg1"/>
                </a:solidFill>
              </a:rPr>
              <a:t>Damian Andrew Tamburri</a:t>
            </a:r>
          </a:p>
          <a:p>
            <a:r>
              <a:rPr lang="nl-NL" sz="1400" dirty="0">
                <a:solidFill>
                  <a:schemeClr val="bg1"/>
                </a:solidFill>
              </a:rPr>
              <a:t>Willem-Jan van den Heuvel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286" y="2658265"/>
            <a:ext cx="5616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Architecting </a:t>
            </a:r>
            <a:r>
              <a:rPr lang="en-US" sz="2400" b="1" dirty="0" err="1">
                <a:solidFill>
                  <a:schemeClr val="bg1"/>
                </a:solidFill>
              </a:rPr>
              <a:t>MLOps</a:t>
            </a:r>
            <a:r>
              <a:rPr lang="en-US" sz="2400" b="1" dirty="0">
                <a:solidFill>
                  <a:schemeClr val="bg1"/>
                </a:solidFill>
              </a:rPr>
              <a:t> in the Cloud: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C17A87-6B07-5044-556C-43D76B5B8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87" y="75585"/>
            <a:ext cx="4225413" cy="95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40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17C1-F9ED-AC55-90DF-4498D865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992" y="2025371"/>
            <a:ext cx="6625882" cy="11381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Part 1: Experimentation and ML Pipeline Development with Vertex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E92AE-7F92-8562-04DB-7A36460C1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10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7425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87" y="356621"/>
            <a:ext cx="7848000" cy="351226"/>
          </a:xfrm>
        </p:spPr>
        <p:txBody>
          <a:bodyPr/>
          <a:lstStyle/>
          <a:p>
            <a:r>
              <a:rPr lang="en-GB" dirty="0"/>
              <a:t>Vertex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387" y="783772"/>
            <a:ext cx="7886700" cy="3263504"/>
          </a:xfrm>
        </p:spPr>
        <p:txBody>
          <a:bodyPr/>
          <a:lstStyle/>
          <a:p>
            <a:r>
              <a:rPr lang="en-GB" dirty="0"/>
              <a:t>Serverless </a:t>
            </a:r>
            <a:r>
              <a:rPr lang="en-GB" dirty="0" err="1"/>
              <a:t>MLOps</a:t>
            </a:r>
            <a:r>
              <a:rPr lang="en-GB" dirty="0"/>
              <a:t> Platform from Google </a:t>
            </a:r>
          </a:p>
          <a:p>
            <a:pPr lvl="1"/>
            <a:r>
              <a:rPr lang="en-US" spc="-3" dirty="0">
                <a:cs typeface="Century Gothic"/>
              </a:rPr>
              <a:t>Introduction to </a:t>
            </a:r>
            <a:r>
              <a:rPr lang="en-US" spc="-3" dirty="0" err="1">
                <a:cs typeface="Century Gothic"/>
              </a:rPr>
              <a:t>MLOps</a:t>
            </a:r>
            <a:r>
              <a:rPr lang="en-US" spc="-3" dirty="0">
                <a:cs typeface="Century Gothic"/>
              </a:rPr>
              <a:t> and Vertex Pipelines</a:t>
            </a:r>
          </a:p>
          <a:p>
            <a:pPr marL="821531" lvl="2" indent="-128588">
              <a:spcBef>
                <a:spcPts val="326"/>
              </a:spcBef>
              <a:buFont typeface="Arial"/>
              <a:buChar char="•"/>
              <a:tabLst>
                <a:tab pos="135731" algn="l"/>
              </a:tabLst>
            </a:pPr>
            <a:r>
              <a:rPr lang="en-US" spc="-3" dirty="0">
                <a:cs typeface="Century Gothic"/>
                <a:hlinkClick r:id="rId3"/>
              </a:rPr>
              <a:t>https://www.youtube.com/watch?v=Jrh-QLrVCvM</a:t>
            </a:r>
            <a:r>
              <a:rPr lang="en-US" spc="-3" dirty="0">
                <a:cs typeface="Century Gothic"/>
              </a:rPr>
              <a:t>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3" y="1817730"/>
            <a:ext cx="4098614" cy="2305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1849984"/>
            <a:ext cx="389298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50" dirty="0"/>
              <a:t>The key to </a:t>
            </a:r>
            <a:r>
              <a:rPr lang="en-GB" sz="1350" dirty="0" err="1"/>
              <a:t>MLOps</a:t>
            </a:r>
            <a:r>
              <a:rPr lang="en-GB" sz="1350" dirty="0"/>
              <a:t> is the ability to define ML pipelines and data pipelines  as executable declarative specifications (</a:t>
            </a:r>
            <a:r>
              <a:rPr lang="en-GB" sz="1350" b="1" dirty="0"/>
              <a:t>workflows</a:t>
            </a:r>
            <a:r>
              <a:rPr lang="en-GB" sz="1350" dirty="0"/>
              <a:t>) that can be treated and managed as </a:t>
            </a:r>
            <a:r>
              <a:rPr lang="en-GB" sz="1350" b="1" dirty="0"/>
              <a:t>programing source code</a:t>
            </a:r>
            <a:r>
              <a:rPr lang="en-GB" sz="135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346" y="3029350"/>
            <a:ext cx="2761397" cy="10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41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Vertex AI Pipelines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876849"/>
            <a:ext cx="7886700" cy="35004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Vertex AI Pipelines can run pipelines built using the Kubeflow Pipelines SDK or TensorFlow Extended.</a:t>
            </a:r>
          </a:p>
          <a:p>
            <a:pPr lvl="1"/>
            <a:r>
              <a:rPr lang="en-US" dirty="0"/>
              <a:t>We will use </a:t>
            </a:r>
            <a:r>
              <a:rPr lang="en-US" b="1" dirty="0"/>
              <a:t>Kubeflow Pipelines </a:t>
            </a:r>
            <a:r>
              <a:rPr lang="en-US" dirty="0"/>
              <a:t>SDK (software development kit).</a:t>
            </a:r>
          </a:p>
          <a:p>
            <a:pPr lvl="1"/>
            <a:r>
              <a:rPr lang="en-US" dirty="0"/>
              <a:t>With Kubeflow, we can use Python code to create the pipeline.</a:t>
            </a:r>
          </a:p>
          <a:p>
            <a:r>
              <a:rPr lang="en-US" dirty="0"/>
              <a:t>A </a:t>
            </a:r>
            <a:r>
              <a:rPr lang="en-US" b="1" dirty="0"/>
              <a:t>pipeline</a:t>
            </a:r>
            <a:r>
              <a:rPr lang="en-US" dirty="0"/>
              <a:t> is a description of an ML workflow, including all of the </a:t>
            </a:r>
            <a:r>
              <a:rPr lang="en-US" b="1" dirty="0"/>
              <a:t>components </a:t>
            </a:r>
            <a:r>
              <a:rPr lang="en-US" dirty="0"/>
              <a:t>in the workflow and how they combine in the form of a </a:t>
            </a:r>
            <a:r>
              <a:rPr lang="en-US" b="1" dirty="0"/>
              <a:t>graph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/>
              <a:t>pipeline component </a:t>
            </a:r>
            <a:r>
              <a:rPr lang="en-US" dirty="0"/>
              <a:t>is a self-contained set of user code, packaged as a </a:t>
            </a:r>
            <a:r>
              <a:rPr lang="en-US" b="1" dirty="0"/>
              <a:t>Docker image</a:t>
            </a:r>
            <a:r>
              <a:rPr lang="en-US" dirty="0"/>
              <a:t>, that performs </a:t>
            </a:r>
            <a:r>
              <a:rPr lang="en-US" b="1" dirty="0"/>
              <a:t>one step </a:t>
            </a:r>
            <a:r>
              <a:rPr lang="en-US" dirty="0"/>
              <a:t>in the pipeline.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Component has an implementation (e.g., python function) and interface/specification (YAML file describing inputs, outputs, container image, etc.)</a:t>
            </a:r>
          </a:p>
          <a:p>
            <a:pPr lvl="1"/>
            <a:r>
              <a:rPr lang="en-GB" dirty="0"/>
              <a:t>See the components provided by Google </a:t>
            </a:r>
            <a:r>
              <a:rPr lang="en-GB" dirty="0">
                <a:hlinkClick r:id="rId3"/>
              </a:rPr>
              <a:t>https://cloud.google.com/vertex-ai/docs/pipelines/gcpc-list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We can create custom components. </a:t>
            </a:r>
          </a:p>
        </p:txBody>
      </p:sp>
    </p:spTree>
    <p:extLst>
      <p:ext uri="{BB962C8B-B14F-4D97-AF65-F5344CB8AC3E}">
        <p14:creationId xmlns:p14="http://schemas.microsoft.com/office/powerpoint/2010/main" val="279310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Vertex AI Pipelines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two ways to create the </a:t>
            </a:r>
            <a:r>
              <a:rPr lang="en-GB" b="1" dirty="0"/>
              <a:t>pipeline components</a:t>
            </a:r>
            <a:r>
              <a:rPr lang="en-GB" dirty="0"/>
              <a:t>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Use in-line Python Functions </a:t>
            </a:r>
            <a:r>
              <a:rPr lang="en-GB" dirty="0">
                <a:hlinkClick r:id="rId3"/>
              </a:rPr>
              <a:t>https://www.kubeflow.org/docs/components/pipelines/v1/sdk-v2/python-function-components/</a:t>
            </a:r>
            <a:r>
              <a:rPr lang="en-GB" dirty="0"/>
              <a:t>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Explicitly define component specifications and containerize the component’s code </a:t>
            </a:r>
            <a:r>
              <a:rPr lang="en-GB" dirty="0">
                <a:hlinkClick r:id="rId4"/>
              </a:rPr>
              <a:t>https://www.kubeflow.org/docs/components/pipelines/v1/sdk-v2/component-development/</a:t>
            </a:r>
            <a:r>
              <a:rPr lang="en-GB" b="1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72D28-29D5-EB3A-84CE-C2A17CE45AD6}"/>
              </a:ext>
            </a:extLst>
          </p:cNvPr>
          <p:cNvSpPr txBox="1"/>
          <p:nvPr/>
        </p:nvSpPr>
        <p:spPr>
          <a:xfrm>
            <a:off x="2229729" y="3348111"/>
            <a:ext cx="383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will use the first option today.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222615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0D17-7DAB-8836-0FB4-600D65C6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Python function-based Components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990F7-D3FE-377E-616F-87ED82315C40}"/>
              </a:ext>
            </a:extLst>
          </p:cNvPr>
          <p:cNvSpPr txBox="1"/>
          <p:nvPr/>
        </p:nvSpPr>
        <p:spPr>
          <a:xfrm>
            <a:off x="400930" y="4345424"/>
            <a:ext cx="868659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Source: </a:t>
            </a:r>
            <a:r>
              <a:rPr lang="en-GB" sz="1350" dirty="0">
                <a:hlinkClick r:id="rId3"/>
              </a:rPr>
              <a:t>https://www.kubeflow.org/docs/components/pipelines/v1/sdk-v2/python-function-components</a:t>
            </a: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4BC093-E3A7-5B04-19B3-EF8B4B5B0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33923"/>
            <a:ext cx="3581381" cy="924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4C4916-FAD2-E28A-7781-3E9A6706800A}"/>
              </a:ext>
            </a:extLst>
          </p:cNvPr>
          <p:cNvSpPr txBox="1"/>
          <p:nvPr/>
        </p:nvSpPr>
        <p:spPr>
          <a:xfrm>
            <a:off x="4628571" y="1667720"/>
            <a:ext cx="381887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i="1" dirty="0"/>
              <a:t>add</a:t>
            </a:r>
            <a:r>
              <a:rPr lang="en-US" sz="1350" dirty="0"/>
              <a:t> is the python function.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i="1" dirty="0"/>
              <a:t>@component </a:t>
            </a:r>
            <a:r>
              <a:rPr lang="en-US" sz="1350" dirty="0"/>
              <a:t>decorator or </a:t>
            </a:r>
            <a:r>
              <a:rPr lang="en-US" sz="1350" b="1" i="1" dirty="0" err="1"/>
              <a:t>create_component_from_func</a:t>
            </a:r>
            <a:r>
              <a:rPr lang="en-US" sz="1350" b="1" i="1" dirty="0"/>
              <a:t> </a:t>
            </a:r>
            <a:r>
              <a:rPr lang="en-US" sz="1350" dirty="0"/>
              <a:t>can be used to create a Kubeflow component from a standard python function.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1B948-795B-FF4E-C408-910960987521}"/>
              </a:ext>
            </a:extLst>
          </p:cNvPr>
          <p:cNvSpPr txBox="1"/>
          <p:nvPr/>
        </p:nvSpPr>
        <p:spPr>
          <a:xfrm>
            <a:off x="1100256" y="3412747"/>
            <a:ext cx="77605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Each function is executed in a separate container.  So, the functions cannot call each other directly.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23906-DBE0-7607-E177-CA9A03957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641078"/>
            <a:ext cx="3289403" cy="4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6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9386-6C97-9577-3D55-4DB16312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Python function-based Components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4083B-D600-20CC-7164-AA9365AD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function should be self-contained.</a:t>
            </a:r>
          </a:p>
          <a:p>
            <a:pPr lvl="1"/>
            <a:r>
              <a:rPr lang="en-US" dirty="0"/>
              <a:t>It should not use any code declared outside of the function definition.</a:t>
            </a:r>
          </a:p>
          <a:p>
            <a:pPr lvl="1"/>
            <a:r>
              <a:rPr lang="en-US" dirty="0"/>
              <a:t>Import statements must be added inside the function. </a:t>
            </a:r>
          </a:p>
          <a:p>
            <a:pPr lvl="1"/>
            <a:r>
              <a:rPr lang="en-US" dirty="0"/>
              <a:t>Helper functions must be defined inside this function. </a:t>
            </a:r>
          </a:p>
          <a:p>
            <a:r>
              <a:rPr lang="en-US" dirty="0"/>
              <a:t>The data types of Inputs and outputs of a function should be explicitly declared.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specific decorators (annotations) to be used.  </a:t>
            </a:r>
          </a:p>
          <a:p>
            <a:pPr lvl="1"/>
            <a:r>
              <a:rPr lang="en-US" b="1" i="1" dirty="0" err="1"/>
              <a:t>typing.NamedTuple</a:t>
            </a:r>
            <a:r>
              <a:rPr lang="en-US" b="1" i="1" dirty="0"/>
              <a:t> </a:t>
            </a:r>
            <a:r>
              <a:rPr lang="en-US" dirty="0"/>
              <a:t>when returning multiple outputs</a:t>
            </a:r>
          </a:p>
          <a:p>
            <a:pPr lvl="1"/>
            <a:r>
              <a:rPr lang="en-US" b="1" i="1" dirty="0"/>
              <a:t>kfp.v2.dsl.Dataset</a:t>
            </a:r>
            <a:r>
              <a:rPr lang="en-US" dirty="0"/>
              <a:t>, </a:t>
            </a:r>
            <a:r>
              <a:rPr lang="en-US" b="1" i="1" dirty="0"/>
              <a:t>Metrics</a:t>
            </a:r>
            <a:r>
              <a:rPr lang="en-US" dirty="0"/>
              <a:t>, </a:t>
            </a:r>
            <a:r>
              <a:rPr lang="en-US" b="1" i="1" dirty="0"/>
              <a:t>Model</a:t>
            </a:r>
            <a:r>
              <a:rPr lang="en-US" dirty="0"/>
              <a:t>, etc., when returning large data sets as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CD5A6-7BE5-E215-BE4F-F2F26DE9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86" y="2371454"/>
            <a:ext cx="2825720" cy="55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5F85C-0450-FBB3-EBE6-05CC42979DFD}"/>
              </a:ext>
            </a:extLst>
          </p:cNvPr>
          <p:cNvSpPr txBox="1"/>
          <p:nvPr/>
        </p:nvSpPr>
        <p:spPr>
          <a:xfrm>
            <a:off x="5208814" y="2338676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See </a:t>
            </a:r>
            <a:r>
              <a:rPr lang="en-US" sz="1350" dirty="0">
                <a:solidFill>
                  <a:srgbClr val="00B050"/>
                </a:solidFill>
              </a:rPr>
              <a:t>float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36949-7C63-497E-4715-F2770D789794}"/>
              </a:ext>
            </a:extLst>
          </p:cNvPr>
          <p:cNvSpPr txBox="1"/>
          <p:nvPr/>
        </p:nvSpPr>
        <p:spPr>
          <a:xfrm>
            <a:off x="4651596" y="2622072"/>
            <a:ext cx="335995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Basic types are </a:t>
            </a:r>
            <a:r>
              <a:rPr lang="en-US" sz="1350" b="1" i="1" dirty="0"/>
              <a:t>int</a:t>
            </a:r>
            <a:r>
              <a:rPr lang="en-US" sz="1350" dirty="0"/>
              <a:t>, </a:t>
            </a:r>
            <a:r>
              <a:rPr lang="en-US" sz="1350" b="1" i="1" dirty="0"/>
              <a:t>double</a:t>
            </a:r>
            <a:r>
              <a:rPr lang="en-US" sz="1350" dirty="0"/>
              <a:t>, </a:t>
            </a:r>
            <a:r>
              <a:rPr lang="en-US" sz="1350" b="1" i="1" dirty="0"/>
              <a:t>float</a:t>
            </a:r>
            <a:r>
              <a:rPr lang="en-US" sz="1350" dirty="0"/>
              <a:t>, or </a:t>
            </a:r>
            <a:r>
              <a:rPr lang="en-US" sz="1350" b="1" i="1" dirty="0"/>
              <a:t>str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BBF15F-3081-0B0A-2909-7D38CD5961AF}"/>
              </a:ext>
            </a:extLst>
          </p:cNvPr>
          <p:cNvCxnSpPr>
            <a:cxnSpLocks/>
          </p:cNvCxnSpPr>
          <p:nvPr/>
        </p:nvCxnSpPr>
        <p:spPr>
          <a:xfrm flipH="1">
            <a:off x="4524263" y="2488717"/>
            <a:ext cx="684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10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5B30-B340-BC0B-1D68-89B05EA8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Python function-based Components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21DA-E31C-10F6-88B1-E525CA708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creating a component from a function (via </a:t>
            </a:r>
            <a:r>
              <a:rPr lang="en-US" sz="1350" dirty="0">
                <a:solidFill>
                  <a:srgbClr val="000000"/>
                </a:solidFill>
                <a:latin typeface="Arial" panose="020B0604020202020204" pitchFamily="34" charset="0"/>
              </a:rPr>
              <a:t>@compoent annotation or </a:t>
            </a:r>
            <a:r>
              <a:rPr lang="en-US" sz="1350" dirty="0" err="1">
                <a:solidFill>
                  <a:srgbClr val="000000"/>
                </a:solidFill>
                <a:latin typeface="Arial" panose="020B0604020202020204" pitchFamily="34" charset="0"/>
              </a:rPr>
              <a:t>create_component_from_func</a:t>
            </a:r>
            <a:r>
              <a:rPr lang="en-US" dirty="0"/>
              <a:t>), we can provide the following configurations:</a:t>
            </a:r>
          </a:p>
          <a:p>
            <a:pPr lvl="1"/>
            <a:r>
              <a:rPr lang="en-US" b="1" dirty="0" err="1"/>
              <a:t>base_image</a:t>
            </a:r>
            <a:r>
              <a:rPr lang="en-US" dirty="0"/>
              <a:t>: Specify the Docker container image to run this function in. </a:t>
            </a:r>
          </a:p>
          <a:p>
            <a:pPr lvl="1"/>
            <a:r>
              <a:rPr lang="en-US" b="1" dirty="0" err="1"/>
              <a:t>output_component_file</a:t>
            </a:r>
            <a:r>
              <a:rPr lang="en-US" dirty="0"/>
              <a:t>: Writes the component definition to a file. We can use this file to share the component with others or reuse it in different pipelines. </a:t>
            </a:r>
          </a:p>
          <a:p>
            <a:pPr lvl="2"/>
            <a:r>
              <a:rPr lang="en-US" i="1" dirty="0"/>
              <a:t>We will consider component definitions next week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packages_to_install</a:t>
            </a:r>
            <a:r>
              <a:rPr lang="en-US" dirty="0"/>
              <a:t>: A list of versioned Python packages to install before running your function.</a:t>
            </a:r>
          </a:p>
          <a:p>
            <a:pPr lvl="2"/>
            <a:r>
              <a:rPr lang="en-US" dirty="0"/>
              <a:t>If the function has complex dependencies, choose or build a container image for the Python function to run in.</a:t>
            </a:r>
          </a:p>
        </p:txBody>
      </p:sp>
    </p:spTree>
    <p:extLst>
      <p:ext uri="{BB962C8B-B14F-4D97-AF65-F5344CB8AC3E}">
        <p14:creationId xmlns:p14="http://schemas.microsoft.com/office/powerpoint/2010/main" val="451737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E26A-4725-FABE-690B-3E957683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20" y="404410"/>
            <a:ext cx="7848000" cy="351226"/>
          </a:xfrm>
        </p:spPr>
        <p:txBody>
          <a:bodyPr/>
          <a:lstStyle/>
          <a:p>
            <a:r>
              <a:rPr lang="en-US" dirty="0"/>
              <a:t>Defining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96150-92B7-D5B5-A40E-9178CDDD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8" y="1095914"/>
            <a:ext cx="4674728" cy="2951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F84D1-0452-0E21-077B-F8AFD93531F5}"/>
              </a:ext>
            </a:extLst>
          </p:cNvPr>
          <p:cNvSpPr txBox="1"/>
          <p:nvPr/>
        </p:nvSpPr>
        <p:spPr>
          <a:xfrm>
            <a:off x="5384209" y="1486836"/>
            <a:ext cx="31117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We can use a python function to define the pipeline.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The example is a pipeline with two steps (of </a:t>
            </a:r>
            <a:r>
              <a:rPr lang="en-US" sz="1350" b="1" dirty="0"/>
              <a:t>add</a:t>
            </a:r>
            <a:r>
              <a:rPr lang="en-US" sz="1350" dirty="0"/>
              <a:t> component).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i="1" dirty="0"/>
              <a:t>add-pipeline</a:t>
            </a:r>
            <a:r>
              <a:rPr lang="en-US" sz="1350" dirty="0"/>
              <a:t> is the pipeline definition function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dirty="0"/>
              <a:t>a</a:t>
            </a:r>
            <a:r>
              <a:rPr lang="en-US" sz="1350" dirty="0"/>
              <a:t> and </a:t>
            </a:r>
            <a:r>
              <a:rPr lang="en-US" sz="1350" b="1" dirty="0"/>
              <a:t>b </a:t>
            </a:r>
            <a:r>
              <a:rPr lang="en-US" sz="1350" dirty="0"/>
              <a:t>are parameters.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i="1" dirty="0"/>
              <a:t>@dsl.pipeline </a:t>
            </a:r>
            <a:r>
              <a:rPr lang="en-US" sz="1350" dirty="0"/>
              <a:t>is the decorator or annotation to say this is a Kubeflow pipeline definition.</a:t>
            </a:r>
          </a:p>
        </p:txBody>
      </p:sp>
    </p:spTree>
    <p:extLst>
      <p:ext uri="{BB962C8B-B14F-4D97-AF65-F5344CB8AC3E}">
        <p14:creationId xmlns:p14="http://schemas.microsoft.com/office/powerpoint/2010/main" val="88679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4629-B557-C921-7913-4A5CB010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Executing Pipelines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A467-8390-0A35-B70D-1826AD746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97707"/>
            <a:ext cx="7886700" cy="3263504"/>
          </a:xfrm>
        </p:spPr>
        <p:txBody>
          <a:bodyPr/>
          <a:lstStyle/>
          <a:p>
            <a:r>
              <a:rPr lang="en-US" dirty="0"/>
              <a:t>We use Vertex AI to compile and run pipelines. </a:t>
            </a:r>
          </a:p>
          <a:p>
            <a:r>
              <a:rPr lang="en-US" dirty="0"/>
              <a:t>First, compile to create the specification of the executable pipeline (in JSON)</a:t>
            </a:r>
          </a:p>
          <a:p>
            <a:endParaRPr lang="en-US" dirty="0"/>
          </a:p>
          <a:p>
            <a:r>
              <a:rPr lang="en-US" dirty="0"/>
              <a:t>Now, we can execute the pipeline by simply using the generated </a:t>
            </a:r>
            <a:r>
              <a:rPr lang="en-US" dirty="0" err="1"/>
              <a:t>json</a:t>
            </a:r>
            <a:r>
              <a:rPr lang="en-US" dirty="0"/>
              <a:t> based pipeline specification.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AA6A3-B7CB-E869-EF6D-2EADF3A0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72" y="1767478"/>
            <a:ext cx="3393281" cy="492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2BF13-E56D-B0D9-2B5F-950A710E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56" y="2992191"/>
            <a:ext cx="2234901" cy="1847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8B3C9-CD1F-80FA-613E-D51E0FCCD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26" y="3094473"/>
            <a:ext cx="2436019" cy="164306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B339A19-C28C-027A-6569-E72E8F8C6F10}"/>
              </a:ext>
            </a:extLst>
          </p:cNvPr>
          <p:cNvSpPr/>
          <p:nvPr/>
        </p:nvSpPr>
        <p:spPr>
          <a:xfrm>
            <a:off x="4329952" y="3916005"/>
            <a:ext cx="502179" cy="387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42431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525-6BAC-62E3-C8BD-F8359F4A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Pipelines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55249-72F1-4E6B-20F1-34EFEFC1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use control structures (if, for-loop, happen after) to organize the execution of steps in the pipeline. </a:t>
            </a:r>
          </a:p>
          <a:p>
            <a:pPr lvl="1"/>
            <a:r>
              <a:rPr lang="en-US" dirty="0" err="1"/>
              <a:t>dsl.Condition</a:t>
            </a:r>
            <a:endParaRPr lang="en-US" dirty="0"/>
          </a:p>
          <a:p>
            <a:pPr lvl="1"/>
            <a:r>
              <a:rPr lang="en-US" dirty="0" err="1"/>
              <a:t>dsl.ParallelFor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We will use some examples within our diabetes predictor training pipeline.</a:t>
            </a:r>
          </a:p>
          <a:p>
            <a:r>
              <a:rPr lang="en-US" b="1" dirty="0"/>
              <a:t>Recursion</a:t>
            </a:r>
            <a:r>
              <a:rPr lang="en-US" dirty="0"/>
              <a:t>: In Kubeflow Pipelines, we can specify pipeline components that are called recursively.</a:t>
            </a:r>
          </a:p>
          <a:p>
            <a:pPr lvl="1"/>
            <a:r>
              <a:rPr lang="en-US" dirty="0"/>
              <a:t>However, Currently, Vertex AI Pipelines </a:t>
            </a:r>
            <a:r>
              <a:rPr lang="en-US" b="1" dirty="0"/>
              <a:t>does not </a:t>
            </a:r>
            <a:r>
              <a:rPr lang="en-US" dirty="0"/>
              <a:t>this feature.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D020F-A863-D394-F4EF-E67141353A30}"/>
              </a:ext>
            </a:extLst>
          </p:cNvPr>
          <p:cNvSpPr txBox="1"/>
          <p:nvPr/>
        </p:nvSpPr>
        <p:spPr>
          <a:xfrm>
            <a:off x="3808424" y="1590546"/>
            <a:ext cx="45720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2"/>
              </a:rPr>
              <a:t>https://github.com/GoogleCloudPlatform/vertex-ai-samples/blob/main/notebooks/official/pipelines/control_flow_kfp.ipynb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015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86A0-2724-9B67-6814-230A8549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65E49-E80B-B3C1-F8C5-F915E3327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content is based on the courses I teach in the master’s program at JADS.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Engineering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Advanced Data Architecture </a:t>
            </a:r>
            <a:endParaRPr lang="en-NL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036E9-1BDE-4573-38C5-3ECFE81E66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2</a:t>
            </a:fld>
            <a:r>
              <a:rPr lang="nl-NL"/>
              <a:t>]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A6D97-2E49-8F15-C028-88A02B8B21B3}"/>
              </a:ext>
            </a:extLst>
          </p:cNvPr>
          <p:cNvSpPr txBox="1"/>
          <p:nvPr/>
        </p:nvSpPr>
        <p:spPr>
          <a:xfrm>
            <a:off x="2506980" y="2571750"/>
            <a:ext cx="345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only use a small subset.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9563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F596-CD42-9CFC-5A9B-1B67B4CF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1913458"/>
            <a:ext cx="7066893" cy="994172"/>
          </a:xfrm>
        </p:spPr>
        <p:txBody>
          <a:bodyPr/>
          <a:lstStyle/>
          <a:p>
            <a:pPr algn="ctr"/>
            <a:r>
              <a:rPr lang="en-US" dirty="0"/>
              <a:t>Let’s Develop Diabetes Predictor Training Pipeline</a:t>
            </a:r>
          </a:p>
        </p:txBody>
      </p:sp>
    </p:spTree>
    <p:extLst>
      <p:ext uri="{BB962C8B-B14F-4D97-AF65-F5344CB8AC3E}">
        <p14:creationId xmlns:p14="http://schemas.microsoft.com/office/powerpoint/2010/main" val="3946648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668" y="459418"/>
            <a:ext cx="8180243" cy="317744"/>
          </a:xfrm>
        </p:spPr>
        <p:txBody>
          <a:bodyPr/>
          <a:lstStyle/>
          <a:p>
            <a:r>
              <a:rPr lang="en-US" dirty="0"/>
              <a:t>Create a GCP Project via Google Cloud Console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940702"/>
            <a:ext cx="7886700" cy="3263504"/>
          </a:xfrm>
        </p:spPr>
        <p:txBody>
          <a:bodyPr/>
          <a:lstStyle/>
          <a:p>
            <a:r>
              <a:rPr lang="en-US" dirty="0"/>
              <a:t>Go to the Google Cloud Console (</a:t>
            </a:r>
            <a:r>
              <a:rPr lang="en-US" sz="1500" dirty="0">
                <a:hlinkClick r:id="rId2"/>
              </a:rPr>
              <a:t>https://console.cloud.google.com/welcome</a:t>
            </a:r>
            <a:r>
              <a:rPr lang="en-US" sz="1500" dirty="0"/>
              <a:t> </a:t>
            </a:r>
            <a:r>
              <a:rPr lang="en-US" sz="1350" dirty="0"/>
              <a:t>)  </a:t>
            </a:r>
            <a:r>
              <a:rPr lang="en-US" dirty="0"/>
              <a:t>and select your project.  </a:t>
            </a:r>
          </a:p>
          <a:p>
            <a:pPr lvl="1"/>
            <a:r>
              <a:rPr lang="en-US" sz="1500" dirty="0"/>
              <a:t>If there is no project, you must create one. Your project name may or may not be </a:t>
            </a:r>
            <a:r>
              <a:rPr lang="en-US" sz="1500" b="1" dirty="0"/>
              <a:t>DE2022</a:t>
            </a:r>
            <a:r>
              <a:rPr lang="en-US" sz="1500" dirty="0"/>
              <a:t>. </a:t>
            </a:r>
          </a:p>
        </p:txBody>
      </p:sp>
      <p:sp>
        <p:nvSpPr>
          <p:cNvPr id="10" name="Oval 9"/>
          <p:cNvSpPr/>
          <p:nvPr/>
        </p:nvSpPr>
        <p:spPr>
          <a:xfrm>
            <a:off x="402647" y="2076377"/>
            <a:ext cx="280555" cy="2766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50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332391" y="2741651"/>
            <a:ext cx="280555" cy="2766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50" dirty="0"/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E410BF-9FBA-118A-3ED6-E9A2F25D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53" y="1930847"/>
            <a:ext cx="6979444" cy="83581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387903" y="2628340"/>
            <a:ext cx="280555" cy="2766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350" dirty="0"/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44A09C-4A6D-40FB-1C9D-B5C56D5E7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20" y="2691895"/>
            <a:ext cx="4315727" cy="1382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23BDEA-4027-E1A7-9C87-21554F4BD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724" y="2428414"/>
            <a:ext cx="3269871" cy="190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60AB7-9586-19AF-2C3D-E6B586FC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Compute Engine API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1DDFD-F150-8E36-FD49-C9B7C15E9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992131"/>
            <a:ext cx="7848000" cy="3159238"/>
          </a:xfrm>
        </p:spPr>
        <p:txBody>
          <a:bodyPr/>
          <a:lstStyle/>
          <a:p>
            <a:r>
              <a:rPr lang="en-US" dirty="0"/>
              <a:t>Try to access </a:t>
            </a:r>
            <a:r>
              <a:rPr lang="en-US" dirty="0">
                <a:hlinkClick r:id="rId2"/>
              </a:rPr>
              <a:t>https://console.cloud.google.com/compute/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You will be asked to enable API</a:t>
            </a:r>
            <a:endParaRPr lang="en-NL" dirty="0"/>
          </a:p>
          <a:p>
            <a:r>
              <a:rPr lang="en-US" dirty="0"/>
              <a:t>You can also use API &amp; Services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CEA94-5D9C-512C-E605-8B63FA87A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22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5EA84-44DC-6B71-8821-2E205F900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93" y="2115356"/>
            <a:ext cx="5252525" cy="24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1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564" y="386829"/>
            <a:ext cx="7848000" cy="351226"/>
          </a:xfrm>
        </p:spPr>
        <p:txBody>
          <a:bodyPr/>
          <a:lstStyle/>
          <a:p>
            <a:r>
              <a:rPr lang="en-GB" dirty="0"/>
              <a:t>Enable Vertex-AI API and Storage API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64" y="1630625"/>
            <a:ext cx="3615620" cy="28265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3386" y="946581"/>
            <a:ext cx="770096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Go to the page </a:t>
            </a:r>
            <a:r>
              <a:rPr lang="en-GB" sz="1350" dirty="0">
                <a:hlinkClick r:id="rId3"/>
              </a:rPr>
              <a:t>https://cloud.google.com/vertex-ai/docs/pipelines/configure-project</a:t>
            </a:r>
            <a:r>
              <a:rPr lang="en-GB" sz="1350" dirty="0"/>
              <a:t> </a:t>
            </a:r>
          </a:p>
          <a:p>
            <a:r>
              <a:rPr lang="en-GB" sz="1350" dirty="0"/>
              <a:t> and click on “Enable the APIs”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7C6BB-37EB-F03E-1823-7F3FB01BC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130" y="2298985"/>
            <a:ext cx="3367386" cy="191303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0528DF6-A04F-6AB7-14EE-545FD19B32B1}"/>
              </a:ext>
            </a:extLst>
          </p:cNvPr>
          <p:cNvSpPr/>
          <p:nvPr/>
        </p:nvSpPr>
        <p:spPr>
          <a:xfrm>
            <a:off x="4273868" y="3043897"/>
            <a:ext cx="488130" cy="542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9CEC6-F1FF-80A5-1B8C-D53E448BD1E8}"/>
              </a:ext>
            </a:extLst>
          </p:cNvPr>
          <p:cNvSpPr txBox="1"/>
          <p:nvPr/>
        </p:nvSpPr>
        <p:spPr>
          <a:xfrm>
            <a:off x="5786929" y="1790377"/>
            <a:ext cx="2085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Select your GCP project </a:t>
            </a:r>
            <a:endParaRPr lang="en-NL" sz="13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6EBB20-7729-6107-B9E9-237917BEF1B1}"/>
              </a:ext>
            </a:extLst>
          </p:cNvPr>
          <p:cNvCxnSpPr>
            <a:stCxn id="8" idx="2"/>
          </p:cNvCxnSpPr>
          <p:nvPr/>
        </p:nvCxnSpPr>
        <p:spPr>
          <a:xfrm flipH="1">
            <a:off x="6774181" y="2090459"/>
            <a:ext cx="55694" cy="28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714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72F6-18AC-3F22-133C-43A96A72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Default Service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1E0DD-6AC4-9A07-6749-AD05BB98C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following roles to the default developer service account (via </a:t>
            </a:r>
            <a:r>
              <a:rPr lang="en-US" b="1" dirty="0"/>
              <a:t>IAM and Admin =&gt; IAM</a:t>
            </a:r>
            <a:r>
              <a:rPr lang="en-US" dirty="0"/>
              <a:t>)</a:t>
            </a:r>
          </a:p>
          <a:p>
            <a:pPr lvl="1"/>
            <a:r>
              <a:rPr lang="en-US" sz="1200" dirty="0"/>
              <a:t>Container Registry Service Agent</a:t>
            </a:r>
          </a:p>
          <a:p>
            <a:pPr lvl="1"/>
            <a:r>
              <a:rPr lang="en-US" sz="1200" dirty="0"/>
              <a:t>Editor</a:t>
            </a:r>
          </a:p>
          <a:p>
            <a:pPr lvl="1"/>
            <a:r>
              <a:rPr lang="en-US" sz="1200" dirty="0"/>
              <a:t>Service Account User</a:t>
            </a:r>
          </a:p>
          <a:p>
            <a:pPr lvl="1"/>
            <a:r>
              <a:rPr lang="en-US" sz="1200" dirty="0"/>
              <a:t>Storage Admin</a:t>
            </a:r>
          </a:p>
          <a:p>
            <a:pPr lvl="1"/>
            <a:r>
              <a:rPr lang="en-US" sz="1200" dirty="0"/>
              <a:t>Vertex AI Administrator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C4E99-3295-60DD-960E-DC91DBD2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39" y="1798091"/>
            <a:ext cx="3135762" cy="3097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DD8BDA-DCD1-F357-AB5D-6684B4DBB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30" y="2988161"/>
            <a:ext cx="4619240" cy="13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58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Vertex AI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use the notebook environment provided by Vertex AI as the dev and experimentation environment.</a:t>
            </a:r>
          </a:p>
          <a:p>
            <a:pPr lvl="1"/>
            <a:r>
              <a:rPr lang="en-GB" dirty="0"/>
              <a:t>Go to </a:t>
            </a:r>
            <a:r>
              <a:rPr lang="en-GB" dirty="0">
                <a:hlinkClick r:id="rId2"/>
              </a:rPr>
              <a:t>https://console.cloud.google.com/vertex-ai/workbench</a:t>
            </a:r>
            <a:r>
              <a:rPr lang="en-GB" dirty="0"/>
              <a:t> and enable Notebooks API. </a:t>
            </a:r>
          </a:p>
          <a:p>
            <a:pPr lvl="1"/>
            <a:r>
              <a:rPr lang="en-GB" dirty="0"/>
              <a:t>Then, create a Notebook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" y="3033713"/>
            <a:ext cx="3479006" cy="136199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291608" y="3479167"/>
            <a:ext cx="591146" cy="321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E2292-BB4F-A66E-5DCB-D921C9E62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294" y="1849952"/>
            <a:ext cx="3034243" cy="3258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5FBEB1-C180-61E6-CC20-D8476D200B5E}"/>
              </a:ext>
            </a:extLst>
          </p:cNvPr>
          <p:cNvSpPr/>
          <p:nvPr/>
        </p:nvSpPr>
        <p:spPr>
          <a:xfrm>
            <a:off x="1308295" y="2933114"/>
            <a:ext cx="942536" cy="35872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2726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Vertex AI Pipelines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Notebook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58090" y="2490256"/>
            <a:ext cx="414338" cy="264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12F51-0D06-4464-3746-61ABC4DA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1" y="2089052"/>
            <a:ext cx="3824202" cy="1172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0C9D-12D5-B85E-3E23-797534271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687" y="1313227"/>
            <a:ext cx="2513317" cy="27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1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9EE9-9166-C1F8-111E-1F9052E1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Vertex AI Pipelines (Cont’d)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F7CA-58FC-72F4-DB11-9644D55B6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clone our GitHub repository at </a:t>
            </a:r>
            <a:r>
              <a:rPr lang="en-US" dirty="0" err="1"/>
              <a:t>Jupyter</a:t>
            </a:r>
            <a:r>
              <a:rPr lang="en-US" dirty="0"/>
              <a:t> Lab environment.  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0CC9A-A9F9-0BD2-D4D0-44857B8CF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18" y="1236784"/>
            <a:ext cx="4560277" cy="2914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0A1CB-90B8-EE5E-716A-59F20CDE5079}"/>
              </a:ext>
            </a:extLst>
          </p:cNvPr>
          <p:cNvSpPr txBox="1"/>
          <p:nvPr/>
        </p:nvSpPr>
        <p:spPr>
          <a:xfrm>
            <a:off x="2082018" y="4396022"/>
            <a:ext cx="611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3"/>
              </a:rPr>
              <a:t>https://github.com/IndikaKuma/MLOpsGCP.git</a:t>
            </a:r>
            <a:r>
              <a:rPr lang="en-US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29132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DCF6-2E59-4E5B-2587-86BE4EDD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Vertex AI Pipelines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0DB9-1077-CA99-2FB1-8068FD118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Notebook for the pipeline development is </a:t>
            </a:r>
            <a:r>
              <a:rPr lang="en-US" b="1" i="1" dirty="0"/>
              <a:t>ml_pipeline_1.ipynb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9C2B7-F88F-BCA6-3247-A83323D8469C}"/>
              </a:ext>
            </a:extLst>
          </p:cNvPr>
          <p:cNvSpPr txBox="1"/>
          <p:nvPr/>
        </p:nvSpPr>
        <p:spPr>
          <a:xfrm>
            <a:off x="1509731" y="3962736"/>
            <a:ext cx="6561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pipeline uses Google Storage buckets to store data (training data) and models.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EA4FC-B70D-AD33-84EE-22389CFC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41486"/>
            <a:ext cx="4683642" cy="211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2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EDA8-7562-AB1D-A9B7-F6AEE72C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Using Google Cloud Storage Buckets 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47651-B626-C74D-5C6E-2DAF7E54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6" y="1330830"/>
            <a:ext cx="2336360" cy="2997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54C27-5E18-2E91-C613-86B4CF7D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175" y="1891861"/>
            <a:ext cx="3096344" cy="117475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212B882-F4AE-9EF4-C51E-4B76467B58C1}"/>
              </a:ext>
            </a:extLst>
          </p:cNvPr>
          <p:cNvSpPr/>
          <p:nvPr/>
        </p:nvSpPr>
        <p:spPr>
          <a:xfrm>
            <a:off x="3247698" y="2132398"/>
            <a:ext cx="670034" cy="346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5925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76" y="224627"/>
            <a:ext cx="3595526" cy="57911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Engineering: Lectures, Labs and Assignments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6649" y="1594109"/>
            <a:ext cx="1794767" cy="397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MLOps</a:t>
            </a:r>
            <a:r>
              <a:rPr lang="en-US" sz="1200" dirty="0"/>
              <a:t> Pipelines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6649" y="3191375"/>
            <a:ext cx="1794767" cy="45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Pipelines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5329" y="882971"/>
            <a:ext cx="1476756" cy="4594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VMs and Containers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9901" y="1958481"/>
            <a:ext cx="1476756" cy="4594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DevOps and </a:t>
            </a:r>
            <a:r>
              <a:rPr lang="en-US" sz="1200" dirty="0" err="1"/>
              <a:t>MLOps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2720855" y="3388920"/>
            <a:ext cx="1476756" cy="3112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Batch Pipeline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33712" y="3845030"/>
            <a:ext cx="1476756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Stream Pipeline</a:t>
            </a:r>
          </a:p>
        </p:txBody>
      </p:sp>
      <p:cxnSp>
        <p:nvCxnSpPr>
          <p:cNvPr id="12" name="Straight Arrow Connector 11"/>
          <p:cNvCxnSpPr>
            <a:stCxn id="4" idx="3"/>
            <a:endCxn id="7" idx="1"/>
          </p:cNvCxnSpPr>
          <p:nvPr/>
        </p:nvCxnSpPr>
        <p:spPr>
          <a:xfrm flipV="1">
            <a:off x="2171416" y="1112715"/>
            <a:ext cx="573914" cy="680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2171416" y="1793050"/>
            <a:ext cx="578486" cy="39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9" idx="1"/>
          </p:cNvCxnSpPr>
          <p:nvPr/>
        </p:nvCxnSpPr>
        <p:spPr>
          <a:xfrm>
            <a:off x="2171416" y="3421118"/>
            <a:ext cx="549439" cy="12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6" idx="3"/>
            <a:endCxn id="10" idx="1"/>
          </p:cNvCxnSpPr>
          <p:nvPr/>
        </p:nvCxnSpPr>
        <p:spPr>
          <a:xfrm>
            <a:off x="2171416" y="3421118"/>
            <a:ext cx="562296" cy="56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5263147" y="882971"/>
            <a:ext cx="1210027" cy="63380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(Model as Service)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5239546" y="273844"/>
            <a:ext cx="1241298" cy="4520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GCP, VM, and Linux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5317280" y="3233955"/>
            <a:ext cx="1739753" cy="43768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GCP </a:t>
            </a:r>
            <a:r>
              <a:rPr lang="en-US" sz="1200" dirty="0" err="1"/>
              <a:t>DataProc</a:t>
            </a:r>
            <a:r>
              <a:rPr lang="en-US" sz="1200" dirty="0"/>
              <a:t> (Spark)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5270536" y="2205021"/>
            <a:ext cx="1264253" cy="3311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GCP Vertex AI</a:t>
            </a:r>
          </a:p>
        </p:txBody>
      </p:sp>
      <p:cxnSp>
        <p:nvCxnSpPr>
          <p:cNvPr id="88" name="Straight Arrow Connector 87"/>
          <p:cNvCxnSpPr>
            <a:stCxn id="7" idx="3"/>
            <a:endCxn id="66" idx="1"/>
          </p:cNvCxnSpPr>
          <p:nvPr/>
        </p:nvCxnSpPr>
        <p:spPr>
          <a:xfrm flipV="1">
            <a:off x="4222085" y="499880"/>
            <a:ext cx="1017461" cy="6128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cxnSpLocks/>
            <a:stCxn id="7" idx="3"/>
            <a:endCxn id="65" idx="1"/>
          </p:cNvCxnSpPr>
          <p:nvPr/>
        </p:nvCxnSpPr>
        <p:spPr>
          <a:xfrm>
            <a:off x="4222085" y="1112714"/>
            <a:ext cx="1041062" cy="87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cxnSpLocks/>
            <a:stCxn id="52" idx="2"/>
            <a:endCxn id="86" idx="0"/>
          </p:cNvCxnSpPr>
          <p:nvPr/>
        </p:nvCxnSpPr>
        <p:spPr>
          <a:xfrm flipH="1">
            <a:off x="5902663" y="2051610"/>
            <a:ext cx="3071" cy="153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23"/>
          <p:cNvCxnSpPr>
            <a:cxnSpLocks/>
            <a:stCxn id="8" idx="3"/>
            <a:endCxn id="86" idx="1"/>
          </p:cNvCxnSpPr>
          <p:nvPr/>
        </p:nvCxnSpPr>
        <p:spPr>
          <a:xfrm>
            <a:off x="4226658" y="2188224"/>
            <a:ext cx="1043878" cy="182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Arrow Connector 23"/>
          <p:cNvCxnSpPr>
            <a:cxnSpLocks/>
            <a:stCxn id="10" idx="3"/>
            <a:endCxn id="85" idx="1"/>
          </p:cNvCxnSpPr>
          <p:nvPr/>
        </p:nvCxnSpPr>
        <p:spPr>
          <a:xfrm flipV="1">
            <a:off x="4210468" y="3452797"/>
            <a:ext cx="1106812" cy="530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23"/>
          <p:cNvCxnSpPr>
            <a:cxnSpLocks/>
            <a:stCxn id="9" idx="3"/>
            <a:endCxn id="85" idx="1"/>
          </p:cNvCxnSpPr>
          <p:nvPr/>
        </p:nvCxnSpPr>
        <p:spPr>
          <a:xfrm flipV="1">
            <a:off x="4197611" y="3452797"/>
            <a:ext cx="1119669" cy="91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6480844" y="33106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Lab 1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496020" y="1046386"/>
            <a:ext cx="675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Labs 2</a:t>
            </a:r>
          </a:p>
        </p:txBody>
      </p:sp>
      <p:sp>
        <p:nvSpPr>
          <p:cNvPr id="152" name="TextBox 151"/>
          <p:cNvSpPr txBox="1"/>
          <p:nvPr/>
        </p:nvSpPr>
        <p:spPr>
          <a:xfrm rot="5400000">
            <a:off x="6969354" y="3259422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Labs 7-10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665843" y="1784377"/>
            <a:ext cx="717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Labs 3</a:t>
            </a:r>
          </a:p>
        </p:txBody>
      </p:sp>
      <p:sp>
        <p:nvSpPr>
          <p:cNvPr id="154" name="Right Brace 153"/>
          <p:cNvSpPr/>
          <p:nvPr/>
        </p:nvSpPr>
        <p:spPr>
          <a:xfrm>
            <a:off x="7010288" y="469560"/>
            <a:ext cx="404768" cy="21021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5" name="Right Brace 154"/>
          <p:cNvSpPr/>
          <p:nvPr/>
        </p:nvSpPr>
        <p:spPr>
          <a:xfrm>
            <a:off x="7456374" y="2753180"/>
            <a:ext cx="223405" cy="1423383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4" name="TextBox 183"/>
          <p:cNvSpPr txBox="1"/>
          <p:nvPr/>
        </p:nvSpPr>
        <p:spPr>
          <a:xfrm>
            <a:off x="7456373" y="990965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 1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650150" y="3131308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Assignment 2</a:t>
            </a:r>
          </a:p>
        </p:txBody>
      </p:sp>
      <p:cxnSp>
        <p:nvCxnSpPr>
          <p:cNvPr id="200" name="Straight Arrow Connector 199"/>
          <p:cNvCxnSpPr>
            <a:cxnSpLocks/>
            <a:stCxn id="66" idx="2"/>
            <a:endCxn id="65" idx="0"/>
          </p:cNvCxnSpPr>
          <p:nvPr/>
        </p:nvCxnSpPr>
        <p:spPr>
          <a:xfrm>
            <a:off x="5860195" y="725917"/>
            <a:ext cx="7966" cy="1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7415057" y="1489774"/>
            <a:ext cx="133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Lab 6: Assignment 1 Issues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123060" y="1799367"/>
            <a:ext cx="1565346" cy="2522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Cloud Build (CI/CD)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46424" y="1355812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Lectures 2-3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45423" y="4255754"/>
            <a:ext cx="131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Lectures 6-10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99986" y="2441452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Lectures 4-5</a:t>
            </a:r>
          </a:p>
        </p:txBody>
      </p:sp>
      <p:cxnSp>
        <p:nvCxnSpPr>
          <p:cNvPr id="49" name="Straight Arrow Connector 23"/>
          <p:cNvCxnSpPr>
            <a:cxnSpLocks/>
            <a:stCxn id="8" idx="3"/>
            <a:endCxn id="52" idx="1"/>
          </p:cNvCxnSpPr>
          <p:nvPr/>
        </p:nvCxnSpPr>
        <p:spPr>
          <a:xfrm flipV="1">
            <a:off x="4226657" y="1925488"/>
            <a:ext cx="896403" cy="262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70209D9-D66F-24F1-30D5-B3C5E435B77D}"/>
              </a:ext>
            </a:extLst>
          </p:cNvPr>
          <p:cNvSpPr txBox="1"/>
          <p:nvPr/>
        </p:nvSpPr>
        <p:spPr>
          <a:xfrm>
            <a:off x="6525179" y="2224687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Labs 4-5</a:t>
            </a:r>
          </a:p>
        </p:txBody>
      </p:sp>
      <p:sp>
        <p:nvSpPr>
          <p:cNvPr id="87" name="Rounded Rectangle 84">
            <a:extLst>
              <a:ext uri="{FF2B5EF4-FFF2-40B4-BE49-F238E27FC236}">
                <a16:creationId xmlns:a16="http://schemas.microsoft.com/office/drawing/2014/main" id="{55A991D2-ECEA-9E2B-44BA-045E2F759D57}"/>
              </a:ext>
            </a:extLst>
          </p:cNvPr>
          <p:cNvSpPr/>
          <p:nvPr/>
        </p:nvSpPr>
        <p:spPr>
          <a:xfrm>
            <a:off x="5294328" y="2753179"/>
            <a:ext cx="1715960" cy="26375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 Compose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BD82269-7A05-C045-756B-5759555D2154}"/>
              </a:ext>
            </a:extLst>
          </p:cNvPr>
          <p:cNvSpPr/>
          <p:nvPr/>
        </p:nvSpPr>
        <p:spPr>
          <a:xfrm>
            <a:off x="2736547" y="2962873"/>
            <a:ext cx="1476756" cy="3112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Architecture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452F19C-2CFE-EBE7-0091-0C308233B578}"/>
              </a:ext>
            </a:extLst>
          </p:cNvPr>
          <p:cNvCxnSpPr>
            <a:cxnSpLocks/>
            <a:stCxn id="6" idx="3"/>
            <a:endCxn id="106" idx="1"/>
          </p:cNvCxnSpPr>
          <p:nvPr/>
        </p:nvCxnSpPr>
        <p:spPr>
          <a:xfrm flipV="1">
            <a:off x="2171416" y="3118500"/>
            <a:ext cx="565131" cy="302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23">
            <a:extLst>
              <a:ext uri="{FF2B5EF4-FFF2-40B4-BE49-F238E27FC236}">
                <a16:creationId xmlns:a16="http://schemas.microsoft.com/office/drawing/2014/main" id="{4C7F85CB-DA50-684C-A032-103891AC67B9}"/>
              </a:ext>
            </a:extLst>
          </p:cNvPr>
          <p:cNvCxnSpPr>
            <a:cxnSpLocks/>
            <a:stCxn id="106" idx="3"/>
            <a:endCxn id="87" idx="1"/>
          </p:cNvCxnSpPr>
          <p:nvPr/>
        </p:nvCxnSpPr>
        <p:spPr>
          <a:xfrm flipV="1">
            <a:off x="4213303" y="2885059"/>
            <a:ext cx="1081025" cy="233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FF35738-0D98-3187-C110-03905715F1CF}"/>
              </a:ext>
            </a:extLst>
          </p:cNvPr>
          <p:cNvSpPr txBox="1"/>
          <p:nvPr/>
        </p:nvSpPr>
        <p:spPr>
          <a:xfrm>
            <a:off x="7625784" y="3593434"/>
            <a:ext cx="98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Lab 11: Assignment 1 Issues</a:t>
            </a:r>
          </a:p>
        </p:txBody>
      </p:sp>
      <p:sp>
        <p:nvSpPr>
          <p:cNvPr id="17" name="Rounded Rectangle 84">
            <a:extLst>
              <a:ext uri="{FF2B5EF4-FFF2-40B4-BE49-F238E27FC236}">
                <a16:creationId xmlns:a16="http://schemas.microsoft.com/office/drawing/2014/main" id="{81A8FB45-78CA-2033-C123-FA30861050BE}"/>
              </a:ext>
            </a:extLst>
          </p:cNvPr>
          <p:cNvSpPr/>
          <p:nvPr/>
        </p:nvSpPr>
        <p:spPr>
          <a:xfrm>
            <a:off x="5308514" y="3807383"/>
            <a:ext cx="1715960" cy="3949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Kafka, </a:t>
            </a:r>
            <a:r>
              <a:rPr lang="en-US" sz="1200" dirty="0" err="1"/>
              <a:t>BigQuery</a:t>
            </a:r>
            <a:r>
              <a:rPr lang="en-US" sz="1200" dirty="0"/>
              <a:t>, and Looker </a:t>
            </a:r>
          </a:p>
        </p:txBody>
      </p:sp>
      <p:cxnSp>
        <p:nvCxnSpPr>
          <p:cNvPr id="19" name="Straight Arrow Connector 23">
            <a:extLst>
              <a:ext uri="{FF2B5EF4-FFF2-40B4-BE49-F238E27FC236}">
                <a16:creationId xmlns:a16="http://schemas.microsoft.com/office/drawing/2014/main" id="{A24811B4-B7D4-3FD5-7DC4-BA9513188F74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210468" y="3983530"/>
            <a:ext cx="1098046" cy="21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3">
            <a:extLst>
              <a:ext uri="{FF2B5EF4-FFF2-40B4-BE49-F238E27FC236}">
                <a16:creationId xmlns:a16="http://schemas.microsoft.com/office/drawing/2014/main" id="{83E35798-519B-6FE7-DDDE-CAD82730265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4197611" y="3544546"/>
            <a:ext cx="1110903" cy="460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74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E982-3BBC-25B1-36B9-ABF81458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Using Google Cloud Storage Buckets (Cont’d)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69FF8-C529-0472-7F24-874F035B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6" y="856306"/>
            <a:ext cx="3180078" cy="343088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9498D5F-8BCC-C824-E985-0E12BF37961B}"/>
              </a:ext>
            </a:extLst>
          </p:cNvPr>
          <p:cNvSpPr/>
          <p:nvPr/>
        </p:nvSpPr>
        <p:spPr>
          <a:xfrm>
            <a:off x="3674725" y="2495456"/>
            <a:ext cx="670034" cy="346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BC7FB-534B-2B97-1F52-C4220DAA363F}"/>
              </a:ext>
            </a:extLst>
          </p:cNvPr>
          <p:cNvSpPr txBox="1"/>
          <p:nvPr/>
        </p:nvSpPr>
        <p:spPr>
          <a:xfrm>
            <a:off x="3775317" y="3096235"/>
            <a:ext cx="4572000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/>
              <a:t>Create three buckets</a:t>
            </a:r>
            <a:r>
              <a:rPr lang="en-US" sz="1350" dirty="0"/>
              <a:t>: e.g., </a:t>
            </a:r>
            <a:r>
              <a:rPr lang="en-US" sz="1350" b="1" i="1" dirty="0" err="1"/>
              <a:t>mlops_temp</a:t>
            </a:r>
            <a:r>
              <a:rPr lang="en-US" sz="1350" dirty="0"/>
              <a:t>, </a:t>
            </a:r>
            <a:r>
              <a:rPr lang="en-US" sz="1350" b="1" i="1" dirty="0" err="1"/>
              <a:t>mlops_models</a:t>
            </a:r>
            <a:r>
              <a:rPr lang="en-US" sz="1350" dirty="0"/>
              <a:t>, and </a:t>
            </a:r>
            <a:r>
              <a:rPr lang="en-US" sz="1350" b="1" i="1" dirty="0" err="1"/>
              <a:t>mlops_datas</a:t>
            </a:r>
            <a:r>
              <a:rPr lang="en-US" sz="1350" dirty="0"/>
              <a:t>.  Note you will </a:t>
            </a:r>
            <a:r>
              <a:rPr lang="en-US" sz="1350" b="1" dirty="0"/>
              <a:t>not be able </a:t>
            </a:r>
            <a:r>
              <a:rPr lang="en-US" sz="1350" dirty="0"/>
              <a:t>to use these same names (globally unique names). You can simply append your name to these names.</a:t>
            </a:r>
          </a:p>
          <a:p>
            <a:r>
              <a:rPr lang="en-US" sz="1350" b="1" u="sng" dirty="0"/>
              <a:t>Use a specific region (the same for all buckets)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29C59-9769-52BB-6149-911A39FEC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28378"/>
            <a:ext cx="3180078" cy="21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59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5CEA-0716-F6AF-2297-F8642225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Using Google Cloud Storage Buckets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A1852-C8D2-88DB-6B43-02ED29AA5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Upload the training and test data to the data bucket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06BE14A-6F6A-8E89-D11E-FCF36530CD13}"/>
              </a:ext>
            </a:extLst>
          </p:cNvPr>
          <p:cNvSpPr/>
          <p:nvPr/>
        </p:nvSpPr>
        <p:spPr>
          <a:xfrm>
            <a:off x="2255341" y="3234716"/>
            <a:ext cx="331076" cy="29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EC433E6-D2C8-66DF-8068-A20A73A70C3A}"/>
              </a:ext>
            </a:extLst>
          </p:cNvPr>
          <p:cNvSpPr/>
          <p:nvPr/>
        </p:nvSpPr>
        <p:spPr>
          <a:xfrm>
            <a:off x="5911559" y="3154950"/>
            <a:ext cx="331076" cy="29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5B352-52A3-0AB4-F1BD-6A8C3803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4" y="787895"/>
            <a:ext cx="3925029" cy="11208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0FF5A5-50A3-D70D-E5BB-3080CF2FB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67" y="2487567"/>
            <a:ext cx="968768" cy="1626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B1D694-CCE4-7581-EC7C-C08C54D88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600" y="2710301"/>
            <a:ext cx="2656903" cy="1277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6D0C94-B869-4BB2-38AC-3B44B932A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223" y="1424940"/>
            <a:ext cx="2136188" cy="28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19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F1E8-2BC0-C53E-A54E-172A8CE9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Using Google Cloud Storage Buckets (Cont’d)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62427-5FCA-5BE3-697D-73DD4025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852820"/>
            <a:ext cx="3050629" cy="191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1C044-91F3-24F2-2058-A0021E8B0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05" y="857795"/>
            <a:ext cx="3424978" cy="1991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6F57F-B199-6A4C-2999-55C90CADF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323" y="2943454"/>
            <a:ext cx="5620407" cy="1786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19ECBB-95B5-2D3D-377F-98907785E99A}"/>
              </a:ext>
            </a:extLst>
          </p:cNvPr>
          <p:cNvSpPr txBox="1"/>
          <p:nvPr/>
        </p:nvSpPr>
        <p:spPr>
          <a:xfrm>
            <a:off x="174472" y="2793413"/>
            <a:ext cx="13292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Create bucket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6737D-AC85-CB73-CCC3-6AA9BA75CD7D}"/>
              </a:ext>
            </a:extLst>
          </p:cNvPr>
          <p:cNvSpPr txBox="1"/>
          <p:nvPr/>
        </p:nvSpPr>
        <p:spPr>
          <a:xfrm>
            <a:off x="7741990" y="2509005"/>
            <a:ext cx="11176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Upload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AB991-E1E7-4430-7CA6-C207997225E7}"/>
              </a:ext>
            </a:extLst>
          </p:cNvPr>
          <p:cNvSpPr txBox="1"/>
          <p:nvPr/>
        </p:nvSpPr>
        <p:spPr>
          <a:xfrm>
            <a:off x="7324686" y="4015387"/>
            <a:ext cx="1358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Download File</a:t>
            </a:r>
          </a:p>
        </p:txBody>
      </p:sp>
    </p:spTree>
    <p:extLst>
      <p:ext uri="{BB962C8B-B14F-4D97-AF65-F5344CB8AC3E}">
        <p14:creationId xmlns:p14="http://schemas.microsoft.com/office/powerpoint/2010/main" val="3441703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4651-2DD3-374F-C6C6-363F212A1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94864"/>
          </a:xfrm>
        </p:spPr>
        <p:txBody>
          <a:bodyPr/>
          <a:lstStyle/>
          <a:p>
            <a:r>
              <a:rPr lang="en-US" dirty="0"/>
              <a:t>Back to the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80909-EC79-05F4-655F-ADA348775913}"/>
              </a:ext>
            </a:extLst>
          </p:cNvPr>
          <p:cNvSpPr txBox="1"/>
          <p:nvPr/>
        </p:nvSpPr>
        <p:spPr>
          <a:xfrm>
            <a:off x="2127557" y="4472224"/>
            <a:ext cx="37498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Let’s open </a:t>
            </a:r>
            <a:r>
              <a:rPr lang="en-US" sz="1350" b="1" i="1" dirty="0"/>
              <a:t>ml_pipeline_1.ipynb </a:t>
            </a:r>
            <a:r>
              <a:rPr lang="en-US" sz="1350" dirty="0"/>
              <a:t>and then run!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5FE0A-B609-2A1E-D268-5D903DEC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21" y="949166"/>
            <a:ext cx="2614064" cy="2680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33F58-0F88-776C-0A5D-1E511D23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887" y="1115319"/>
            <a:ext cx="3145611" cy="2433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E8CA20-E43B-F2EF-0B2F-B2E7B5187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680" y="1236651"/>
            <a:ext cx="2695920" cy="2274571"/>
          </a:xfrm>
          <a:prstGeom prst="rect">
            <a:avLst/>
          </a:prstGeom>
        </p:spPr>
      </p:pic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B633236B-24F8-3961-0A5E-46D16285BADE}"/>
              </a:ext>
            </a:extLst>
          </p:cNvPr>
          <p:cNvSpPr/>
          <p:nvPr/>
        </p:nvSpPr>
        <p:spPr>
          <a:xfrm rot="15994037">
            <a:off x="2288112" y="3404388"/>
            <a:ext cx="507669" cy="11785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94DDFC71-E3BB-7678-20A8-6E332F84F093}"/>
              </a:ext>
            </a:extLst>
          </p:cNvPr>
          <p:cNvSpPr/>
          <p:nvPr/>
        </p:nvSpPr>
        <p:spPr>
          <a:xfrm rot="15994037">
            <a:off x="5898846" y="3416346"/>
            <a:ext cx="507669" cy="11785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00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CBF5-F9F2-EC48-1CF5-FDCB0B050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470646"/>
            <a:ext cx="7848000" cy="351226"/>
          </a:xfrm>
        </p:spPr>
        <p:txBody>
          <a:bodyPr/>
          <a:lstStyle/>
          <a:p>
            <a:r>
              <a:rPr lang="en-US" dirty="0"/>
              <a:t>Another Example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8CB88-6433-5A61-D228-1CC1F9BA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b="1" i="1" dirty="0"/>
              <a:t>ml_pipeline_2.ipynb</a:t>
            </a:r>
            <a:endParaRPr lang="en-NL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EAF9-5EBE-9820-B649-565CE170BE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34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F110B-0EF4-D918-5136-3BB6B7ED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869" y="547871"/>
            <a:ext cx="4903553" cy="37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72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17C1-F9ED-AC55-90DF-4498D865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539" y="2025371"/>
            <a:ext cx="3429442" cy="11381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Part 2: CI-CD for Model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E92AE-7F92-8562-04DB-7A36460C1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35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2362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Cloud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</a:t>
            </a:r>
            <a:r>
              <a:rPr lang="en-GB" dirty="0" err="1"/>
              <a:t>serverless</a:t>
            </a:r>
            <a:r>
              <a:rPr lang="en-GB" dirty="0"/>
              <a:t> </a:t>
            </a:r>
            <a:r>
              <a:rPr lang="en-GB" b="1" dirty="0"/>
              <a:t>CI/CD platform </a:t>
            </a:r>
            <a:r>
              <a:rPr lang="en-GB" dirty="0"/>
              <a:t>from Google </a:t>
            </a:r>
          </a:p>
          <a:p>
            <a:r>
              <a:rPr lang="en-US" dirty="0"/>
              <a:t>It can </a:t>
            </a:r>
            <a:r>
              <a:rPr lang="en-US" b="1" i="1" dirty="0"/>
              <a:t>import</a:t>
            </a:r>
            <a:r>
              <a:rPr lang="en-US" dirty="0"/>
              <a:t> source code from a variety of </a:t>
            </a:r>
            <a:r>
              <a:rPr lang="en-US" b="1" i="1" dirty="0"/>
              <a:t>repositories</a:t>
            </a:r>
            <a:r>
              <a:rPr lang="en-US" dirty="0"/>
              <a:t> or cloud storage spaces, </a:t>
            </a:r>
            <a:r>
              <a:rPr lang="en-US" b="1" i="1" dirty="0"/>
              <a:t>execute </a:t>
            </a:r>
            <a:r>
              <a:rPr lang="en-US" dirty="0"/>
              <a:t>a</a:t>
            </a:r>
            <a:r>
              <a:rPr lang="en-US" b="1" i="1" dirty="0"/>
              <a:t> build </a:t>
            </a:r>
            <a:r>
              <a:rPr lang="en-US" dirty="0"/>
              <a:t>(of source code) to given specifications, </a:t>
            </a:r>
            <a:r>
              <a:rPr lang="en-US" b="1" i="1" dirty="0"/>
              <a:t>produce artifacts </a:t>
            </a:r>
            <a:r>
              <a:rPr lang="en-US" dirty="0"/>
              <a:t>such as Docker containers or Java binary files, and  </a:t>
            </a:r>
            <a:r>
              <a:rPr lang="en-US" b="1" dirty="0"/>
              <a:t>deploy</a:t>
            </a:r>
            <a:r>
              <a:rPr lang="en-US" dirty="0"/>
              <a:t> </a:t>
            </a:r>
            <a:r>
              <a:rPr lang="en-US" b="1" i="1" dirty="0"/>
              <a:t>artifacts </a:t>
            </a:r>
            <a:r>
              <a:rPr lang="en-US" dirty="0"/>
              <a:t>across hybrid and multi-cloud environments that include VMs, serverless, and Kubernetes. </a:t>
            </a:r>
          </a:p>
          <a:p>
            <a:r>
              <a:rPr lang="en-US" dirty="0"/>
              <a:t>We need to write a </a:t>
            </a:r>
            <a:r>
              <a:rPr lang="en-US" b="1" i="1" dirty="0"/>
              <a:t>build configuration file </a:t>
            </a:r>
            <a:r>
              <a:rPr lang="en-US" dirty="0"/>
              <a:t>to provide tasks to be executed by Cloud Build.</a:t>
            </a:r>
          </a:p>
          <a:p>
            <a:pPr lvl="1"/>
            <a:r>
              <a:rPr lang="en-US" dirty="0"/>
              <a:t>e.g., fetch dependencies, run unit tests, run static analysis of code, and run integration tests, and create artifacts with build tools such as Docker and maven.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101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Cloud Build CI-CD Pipeline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 CI-CD pipelines are generally workflows (not only in Cloud Build but also in other tools such as Jenkins). </a:t>
            </a:r>
          </a:p>
          <a:p>
            <a:r>
              <a:rPr lang="en-GB" dirty="0"/>
              <a:t>The pipeline consists of a set </a:t>
            </a:r>
            <a:r>
              <a:rPr lang="en-GB" b="1" dirty="0"/>
              <a:t>steps</a:t>
            </a:r>
            <a:r>
              <a:rPr lang="en-GB" dirty="0"/>
              <a:t>:</a:t>
            </a:r>
          </a:p>
          <a:p>
            <a:pPr lvl="1"/>
            <a:r>
              <a:rPr lang="en-US" dirty="0"/>
              <a:t>Each step specifies an action that we want Cloud Build to perform.</a:t>
            </a:r>
          </a:p>
          <a:p>
            <a:pPr lvl="1"/>
            <a:r>
              <a:rPr lang="en-US" dirty="0"/>
              <a:t>Each step run in a </a:t>
            </a:r>
            <a:r>
              <a:rPr lang="en-US" b="1" dirty="0"/>
              <a:t>Docker container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can </a:t>
            </a:r>
            <a:r>
              <a:rPr lang="en-US" b="1" dirty="0"/>
              <a:t>use any publicly available Docker images </a:t>
            </a:r>
            <a:r>
              <a:rPr lang="en-US" dirty="0"/>
              <a:t>to execute our build tasks.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/>
              </a:rPr>
              <a:t>https://cloud.google.com/build/docs/cloud-builders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We can write our own build steps (custom build tasks).</a:t>
            </a:r>
          </a:p>
          <a:p>
            <a:pPr lvl="2"/>
            <a:r>
              <a:rPr lang="en-US" dirty="0"/>
              <a:t>We simply need to package the task implementation into a Docker image.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95E05-D887-BE0E-E8B1-AAB590CD0283}"/>
              </a:ext>
            </a:extLst>
          </p:cNvPr>
          <p:cNvSpPr txBox="1"/>
          <p:nvPr/>
        </p:nvSpPr>
        <p:spPr>
          <a:xfrm>
            <a:off x="1284889" y="4424973"/>
            <a:ext cx="688953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Complete guide for the pipeline configuration  </a:t>
            </a:r>
            <a:r>
              <a:rPr lang="en-US" sz="1350" dirty="0">
                <a:hlinkClick r:id="rId3"/>
              </a:rPr>
              <a:t>https://cloud.google.com/build/docs/build-config-file-schema#json</a:t>
            </a:r>
            <a:r>
              <a:rPr lang="en-US" sz="1350" dirty="0"/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8EA39-73AF-3F51-B3CA-353E0D45C4C6}"/>
              </a:ext>
            </a:extLst>
          </p:cNvPr>
          <p:cNvSpPr txBox="1"/>
          <p:nvPr/>
        </p:nvSpPr>
        <p:spPr>
          <a:xfrm>
            <a:off x="3191920" y="4739468"/>
            <a:ext cx="51734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We can use </a:t>
            </a:r>
            <a:r>
              <a:rPr lang="en-US" sz="1350" b="1" dirty="0"/>
              <a:t>YAML or JSON </a:t>
            </a:r>
            <a:r>
              <a:rPr lang="en-US" sz="1350" dirty="0"/>
              <a:t>for writing the pipeline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495668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2DA9-D6DB-CEB7-DD6C-F1C97D6B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90" y="233449"/>
            <a:ext cx="7848000" cy="351226"/>
          </a:xfrm>
        </p:spPr>
        <p:txBody>
          <a:bodyPr/>
          <a:lstStyle/>
          <a:p>
            <a:r>
              <a:rPr lang="en-US" dirty="0"/>
              <a:t>Key Elements of Build Configuration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E5C11-116B-C46B-7E5E-A00E3DCFB9F9}"/>
              </a:ext>
            </a:extLst>
          </p:cNvPr>
          <p:cNvSpPr txBox="1"/>
          <p:nvPr/>
        </p:nvSpPr>
        <p:spPr>
          <a:xfrm>
            <a:off x="3755346" y="608159"/>
            <a:ext cx="441434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 pipeline with three steps. Each step uses a container image from a container image registry (Google Container Registry (gcr.io)). Each such image includes a tool (e.g., docker CLI tool, Kubernetes cluster management tool (</a:t>
            </a:r>
            <a:r>
              <a:rPr lang="en-US" sz="1350" dirty="0" err="1"/>
              <a:t>kubectl</a:t>
            </a:r>
            <a:r>
              <a:rPr lang="en-US" sz="1350" dirty="0"/>
              <a:t>))   </a:t>
            </a:r>
          </a:p>
          <a:p>
            <a:endParaRPr lang="en-US" sz="1350" dirty="0"/>
          </a:p>
          <a:p>
            <a:r>
              <a:rPr lang="en-US" sz="1350" b="1" dirty="0"/>
              <a:t>name</a:t>
            </a:r>
            <a:r>
              <a:rPr lang="en-US" sz="1350" dirty="0"/>
              <a:t> - specify a cloud builder, which is a container image running common tools.</a:t>
            </a:r>
          </a:p>
          <a:p>
            <a:endParaRPr lang="en-US" sz="1350" dirty="0"/>
          </a:p>
          <a:p>
            <a:r>
              <a:rPr lang="en-US" sz="1350" b="1" dirty="0" err="1"/>
              <a:t>args</a:t>
            </a:r>
            <a:r>
              <a:rPr lang="en-US" sz="1350" dirty="0"/>
              <a:t> -  a list of arguments to be passed to the builder tool referenced by the name field. We can use them to invoke any command supported by the tool.</a:t>
            </a:r>
          </a:p>
          <a:p>
            <a:endParaRPr lang="en-US" sz="1350" dirty="0"/>
          </a:p>
          <a:p>
            <a:r>
              <a:rPr lang="en-US" sz="1350" b="1" dirty="0"/>
              <a:t>env</a:t>
            </a:r>
            <a:r>
              <a:rPr lang="en-US" sz="1350" dirty="0"/>
              <a:t> -  a list of environment variables to be used when running the step</a:t>
            </a:r>
          </a:p>
          <a:p>
            <a:endParaRPr lang="en-US" sz="1350" dirty="0"/>
          </a:p>
          <a:p>
            <a:r>
              <a:rPr lang="en-US" sz="1350" b="1" dirty="0" err="1"/>
              <a:t>dir</a:t>
            </a:r>
            <a:r>
              <a:rPr lang="en-US" sz="1350" dirty="0"/>
              <a:t> - set a working directory to use when running the step's container . </a:t>
            </a:r>
            <a:r>
              <a:rPr lang="en-US" sz="1350" i="1" dirty="0"/>
              <a:t>/workspace/&lt;</a:t>
            </a:r>
            <a:r>
              <a:rPr lang="en-US" sz="1350" i="1" dirty="0" err="1"/>
              <a:t>dir</a:t>
            </a:r>
            <a:r>
              <a:rPr lang="en-US" sz="1350" i="1" dirty="0"/>
              <a:t>&gt;.  </a:t>
            </a:r>
            <a:r>
              <a:rPr lang="en-US" sz="1350" dirty="0"/>
              <a:t>For example, </a:t>
            </a:r>
            <a:r>
              <a:rPr lang="en-US" sz="1350" i="1" dirty="0"/>
              <a:t>/workspace/</a:t>
            </a:r>
            <a:r>
              <a:rPr lang="en-US" sz="1350" i="1" dirty="0" err="1"/>
              <a:t>mydir</a:t>
            </a:r>
            <a:r>
              <a:rPr lang="en-US" sz="1350" i="1" dirty="0"/>
              <a:t>/examples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33DAF83-92DF-310E-48E3-04990BD2C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03" y="608159"/>
            <a:ext cx="2530366" cy="39126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"steps"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"name"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"gcr.io/cloud-builders/</a:t>
            </a:r>
            <a:r>
              <a:rPr lang="en-US" altLang="en-US" sz="675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kubectl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"set"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"image"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"deployment/</a:t>
            </a:r>
            <a:r>
              <a:rPr lang="en-US" altLang="en-US" sz="675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mydepl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"my-image=gcr.io/my-project/</a:t>
            </a:r>
            <a:r>
              <a:rPr lang="en-US" altLang="en-US" sz="675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myimage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"env"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"CLOUDSDK_COMPUTE_ZONE=us-east4-b"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"CLOUDSDK_CONTAINER_CLUSTER=my-cluster"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"name"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"gcr.io/cloud-builders/docker"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"build"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"-t"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"gcr.io/my-project-id/</a:t>
            </a:r>
            <a:r>
              <a:rPr lang="en-US" altLang="en-US" sz="675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myimage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"."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"name"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"gcr.io/cloud-builders/go"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"install"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"."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"env"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"PROJECT_ROOT=hello"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dir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mydir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/examples"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]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949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366B-C7BC-E6FE-E94A-9475116FB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104529"/>
          </a:xfrm>
        </p:spPr>
        <p:txBody>
          <a:bodyPr>
            <a:normAutofit fontScale="90000"/>
          </a:bodyPr>
          <a:lstStyle/>
          <a:p>
            <a:r>
              <a:rPr lang="en-US" dirty="0"/>
              <a:t>Key Elements of Build Configuration (Cont’d)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B7733-DA4A-88E1-57C2-A9503753CF8D}"/>
              </a:ext>
            </a:extLst>
          </p:cNvPr>
          <p:cNvSpPr txBox="1"/>
          <p:nvPr/>
        </p:nvSpPr>
        <p:spPr>
          <a:xfrm>
            <a:off x="3382312" y="658248"/>
            <a:ext cx="457200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/>
              <a:t>Configuring the order of build steps</a:t>
            </a:r>
          </a:p>
          <a:p>
            <a:endParaRPr lang="en-US" sz="1350" dirty="0"/>
          </a:p>
          <a:p>
            <a:r>
              <a:rPr lang="en-US" sz="1350" dirty="0"/>
              <a:t>Use the </a:t>
            </a:r>
            <a:r>
              <a:rPr lang="en-US" sz="1350" b="1" dirty="0" err="1"/>
              <a:t>waitFor</a:t>
            </a:r>
            <a:r>
              <a:rPr lang="en-US" sz="1350" dirty="0"/>
              <a:t> field in a build step to specify which steps must run before the build step is run. If no values are provided for </a:t>
            </a:r>
            <a:r>
              <a:rPr lang="en-US" sz="1350" dirty="0" err="1"/>
              <a:t>waitFor</a:t>
            </a:r>
            <a:r>
              <a:rPr lang="en-US" sz="1350" dirty="0"/>
              <a:t>, the build step waits for all prior build steps in the build request to complete successfully before running.</a:t>
            </a:r>
          </a:p>
          <a:p>
            <a:endParaRPr lang="en-US" sz="1350" dirty="0"/>
          </a:p>
          <a:p>
            <a:r>
              <a:rPr lang="en-US" sz="1350" dirty="0"/>
              <a:t>To run a build step immediately at build time, use </a:t>
            </a:r>
            <a:r>
              <a:rPr lang="en-US" sz="1350" b="1" dirty="0">
                <a:solidFill>
                  <a:srgbClr val="FF0000"/>
                </a:solidFill>
              </a:rPr>
              <a:t>-</a:t>
            </a:r>
            <a:r>
              <a:rPr lang="en-US" sz="1350" dirty="0"/>
              <a:t> in the </a:t>
            </a:r>
            <a:r>
              <a:rPr lang="en-US" sz="1350" b="1" dirty="0" err="1"/>
              <a:t>waitFor</a:t>
            </a:r>
            <a:r>
              <a:rPr lang="en-US" sz="1350" dirty="0"/>
              <a:t> field.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F9C1B-081A-07AE-3FCA-74C993923D1F}"/>
              </a:ext>
            </a:extLst>
          </p:cNvPr>
          <p:cNvSpPr txBox="1"/>
          <p:nvPr/>
        </p:nvSpPr>
        <p:spPr>
          <a:xfrm>
            <a:off x="3382312" y="2792105"/>
            <a:ext cx="4855777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In this example, first, </a:t>
            </a:r>
            <a:r>
              <a:rPr lang="en-US" sz="1350" b="1" dirty="0"/>
              <a:t>fetch-resources</a:t>
            </a:r>
            <a:r>
              <a:rPr lang="en-US" sz="1350" dirty="0"/>
              <a:t> step uses </a:t>
            </a:r>
            <a:r>
              <a:rPr lang="en-US" sz="1350" dirty="0" err="1"/>
              <a:t>gsutil</a:t>
            </a:r>
            <a:r>
              <a:rPr lang="en-US" sz="1350" dirty="0"/>
              <a:t> to copy the local resources from Cloud Storage (</a:t>
            </a:r>
            <a:r>
              <a:rPr lang="en-US" sz="1350" dirty="0" err="1">
                <a:solidFill>
                  <a:srgbClr val="00B050"/>
                </a:solidFill>
              </a:rPr>
              <a:t>waitFor</a:t>
            </a:r>
            <a:r>
              <a:rPr lang="en-US" sz="1350" dirty="0">
                <a:solidFill>
                  <a:srgbClr val="00B050"/>
                </a:solidFill>
              </a:rPr>
              <a:t> -</a:t>
            </a:r>
            <a:r>
              <a:rPr lang="en-US" sz="1350" dirty="0"/>
              <a:t>). Concurrently, go generate and installs the source code. Then, the docker build step builds the image after all other steps are complete (</a:t>
            </a:r>
            <a:r>
              <a:rPr lang="en-US" sz="1350" dirty="0" err="1">
                <a:solidFill>
                  <a:srgbClr val="00B050"/>
                </a:solidFill>
              </a:rPr>
              <a:t>waitFor</a:t>
            </a:r>
            <a:r>
              <a:rPr lang="en-US" sz="1350" dirty="0">
                <a:solidFill>
                  <a:srgbClr val="00B050"/>
                </a:solidFill>
              </a:rPr>
              <a:t> go-install and fetch-resources</a:t>
            </a:r>
            <a:r>
              <a:rPr lang="en-US" sz="1350" dirty="0"/>
              <a:t>). 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F8D1AD5-90FA-3962-6E0E-FC0720B1C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42" y="472239"/>
            <a:ext cx="2745171" cy="46397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"steps"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"name"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"gcr.io/cloud-builders/go"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"generate"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"name"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"gcr.io/cloud-builders/go"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"install"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mytarget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"id"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"go-install"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"name"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"gcr.io/cloud-builders/</a:t>
            </a:r>
            <a:r>
              <a:rPr lang="en-US" altLang="en-US" sz="675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gsutil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"cp"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"-r"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"./</a:t>
            </a:r>
            <a:r>
              <a:rPr lang="en-US" altLang="en-US" sz="675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somefiles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gs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://my-resource-bucket/</a:t>
            </a:r>
            <a:r>
              <a:rPr lang="en-US" altLang="en-US" sz="675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somefiles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waitFor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"-"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"id"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"fetch-resources"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"name"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"gcr.io/cloud-builders/docker"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"build"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"-t"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"gcr.io/$PROJECT_ID/</a:t>
            </a:r>
            <a:r>
              <a:rPr lang="en-US" altLang="en-US" sz="675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mytarget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"."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waitFor</a:t>
            </a:r>
            <a:r>
              <a:rPr lang="en-US" altLang="en-US" sz="675" b="1" dirty="0">
                <a:solidFill>
                  <a:srgbClr val="660E7A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"go-install"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"fetch-resources"</a:t>
            </a:r>
            <a:b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  ]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350" dirty="0"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F2995D-1BE6-BE0F-FEFF-0B7251A6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951" y="3894217"/>
            <a:ext cx="2401694" cy="102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6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832" y="261277"/>
            <a:ext cx="5915025" cy="428128"/>
          </a:xfrm>
        </p:spPr>
        <p:txBody>
          <a:bodyPr/>
          <a:lstStyle/>
          <a:p>
            <a:pPr algn="ctr"/>
            <a:r>
              <a:rPr lang="en-US" dirty="0"/>
              <a:t>Advanced Data Architecture: Labs Plan</a:t>
            </a:r>
          </a:p>
        </p:txBody>
      </p:sp>
      <p:sp>
        <p:nvSpPr>
          <p:cNvPr id="3" name="Rectangle 2"/>
          <p:cNvSpPr/>
          <p:nvPr/>
        </p:nvSpPr>
        <p:spPr>
          <a:xfrm>
            <a:off x="486577" y="2748131"/>
            <a:ext cx="1119125" cy="2828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 err="1"/>
              <a:t>FaaS</a:t>
            </a:r>
            <a:endParaRPr lang="en-US" sz="825" dirty="0"/>
          </a:p>
        </p:txBody>
      </p:sp>
      <p:sp>
        <p:nvSpPr>
          <p:cNvPr id="4" name="Rectangle 3"/>
          <p:cNvSpPr/>
          <p:nvPr/>
        </p:nvSpPr>
        <p:spPr>
          <a:xfrm>
            <a:off x="2094710" y="723681"/>
            <a:ext cx="843125" cy="4209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 err="1">
                <a:solidFill>
                  <a:schemeClr val="tx1"/>
                </a:solidFill>
              </a:rPr>
              <a:t>RESTFul</a:t>
            </a:r>
            <a:r>
              <a:rPr lang="en-US" sz="825" dirty="0">
                <a:solidFill>
                  <a:schemeClr val="tx1"/>
                </a:solidFill>
              </a:rPr>
              <a:t> Services with Python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22310" y="1545072"/>
            <a:ext cx="1093192" cy="28289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 err="1"/>
              <a:t>RESTFul</a:t>
            </a:r>
            <a:r>
              <a:rPr lang="en-US" sz="825" dirty="0"/>
              <a:t> Services/APIs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2829" y="2682846"/>
            <a:ext cx="894969" cy="41085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 err="1"/>
              <a:t>FaaS</a:t>
            </a:r>
            <a:r>
              <a:rPr lang="en-US" sz="825" dirty="0"/>
              <a:t> with Google Cloud Functions</a:t>
            </a:r>
          </a:p>
        </p:txBody>
      </p:sp>
      <p:cxnSp>
        <p:nvCxnSpPr>
          <p:cNvPr id="12" name="Elbow Connector 11"/>
          <p:cNvCxnSpPr>
            <a:cxnSpLocks/>
            <a:stCxn id="9" idx="3"/>
            <a:endCxn id="4" idx="1"/>
          </p:cNvCxnSpPr>
          <p:nvPr/>
        </p:nvCxnSpPr>
        <p:spPr>
          <a:xfrm flipV="1">
            <a:off x="1615502" y="934163"/>
            <a:ext cx="479208" cy="75235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cxnSpLocks/>
            <a:stCxn id="3" idx="3"/>
            <a:endCxn id="10" idx="1"/>
          </p:cNvCxnSpPr>
          <p:nvPr/>
        </p:nvCxnSpPr>
        <p:spPr>
          <a:xfrm flipV="1">
            <a:off x="1605702" y="2888273"/>
            <a:ext cx="447127" cy="130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5930" y="3294915"/>
            <a:ext cx="237917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b="1" dirty="0"/>
              <a:t>Microservice Development and Deployment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605861" y="756816"/>
            <a:ext cx="1021591" cy="3546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Orchestration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26183" y="1646846"/>
            <a:ext cx="1001269" cy="3546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Choreography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69198" y="777768"/>
            <a:ext cx="1001268" cy="31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Google Workflow</a:t>
            </a:r>
          </a:p>
        </p:txBody>
      </p:sp>
      <p:cxnSp>
        <p:nvCxnSpPr>
          <p:cNvPr id="40" name="Straight Arrow Connector 39"/>
          <p:cNvCxnSpPr>
            <a:cxnSpLocks/>
            <a:stCxn id="36" idx="3"/>
            <a:endCxn id="38" idx="1"/>
          </p:cNvCxnSpPr>
          <p:nvPr/>
        </p:nvCxnSpPr>
        <p:spPr>
          <a:xfrm>
            <a:off x="4627452" y="934163"/>
            <a:ext cx="241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869198" y="1305272"/>
            <a:ext cx="1001268" cy="31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API Gateway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885821" y="1900763"/>
            <a:ext cx="1001268" cy="31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Event Bus / MOM</a:t>
            </a:r>
          </a:p>
        </p:txBody>
      </p:sp>
      <p:cxnSp>
        <p:nvCxnSpPr>
          <p:cNvPr id="28" name="Straight Arrow Connector 27"/>
          <p:cNvCxnSpPr>
            <a:cxnSpLocks/>
            <a:stCxn id="36" idx="3"/>
            <a:endCxn id="42" idx="1"/>
          </p:cNvCxnSpPr>
          <p:nvPr/>
        </p:nvCxnSpPr>
        <p:spPr>
          <a:xfrm>
            <a:off x="4627452" y="934163"/>
            <a:ext cx="241746" cy="52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37" idx="3"/>
            <a:endCxn id="27" idx="1"/>
          </p:cNvCxnSpPr>
          <p:nvPr/>
        </p:nvCxnSpPr>
        <p:spPr>
          <a:xfrm>
            <a:off x="4627452" y="1824193"/>
            <a:ext cx="258369" cy="23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94710" y="1566232"/>
            <a:ext cx="853088" cy="23571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Kubernetes</a:t>
            </a:r>
          </a:p>
        </p:txBody>
      </p:sp>
      <p:cxnSp>
        <p:nvCxnSpPr>
          <p:cNvPr id="54" name="Straight Arrow Connector 53"/>
          <p:cNvCxnSpPr>
            <a:cxnSpLocks/>
            <a:stCxn id="37" idx="3"/>
            <a:endCxn id="42" idx="1"/>
          </p:cNvCxnSpPr>
          <p:nvPr/>
        </p:nvCxnSpPr>
        <p:spPr>
          <a:xfrm flipV="1">
            <a:off x="4627452" y="1461667"/>
            <a:ext cx="241746" cy="36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104673" y="1276970"/>
            <a:ext cx="843125" cy="2108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Open API</a:t>
            </a:r>
          </a:p>
        </p:txBody>
      </p:sp>
      <p:cxnSp>
        <p:nvCxnSpPr>
          <p:cNvPr id="69" name="Elbow Connector 68"/>
          <p:cNvCxnSpPr>
            <a:cxnSpLocks/>
            <a:stCxn id="9" idx="3"/>
            <a:endCxn id="67" idx="1"/>
          </p:cNvCxnSpPr>
          <p:nvPr/>
        </p:nvCxnSpPr>
        <p:spPr>
          <a:xfrm flipV="1">
            <a:off x="1615502" y="1382411"/>
            <a:ext cx="489171" cy="3041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628621" y="2359316"/>
            <a:ext cx="229742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b="1" dirty="0"/>
              <a:t>Microservice Integration and Composition</a:t>
            </a:r>
          </a:p>
        </p:txBody>
      </p:sp>
      <p:pic>
        <p:nvPicPr>
          <p:cNvPr id="47" name="IySueJCBSmM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514447" y="2837904"/>
            <a:ext cx="1035357" cy="582388"/>
          </a:xfrm>
          <a:prstGeom prst="rect">
            <a:avLst/>
          </a:prstGeom>
        </p:spPr>
      </p:pic>
      <p:pic>
        <p:nvPicPr>
          <p:cNvPr id="48" name="nJnrkcA7ZdA"/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835110" y="2837904"/>
            <a:ext cx="1035356" cy="58238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697619" y="3457570"/>
            <a:ext cx="2274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To get an Idea of what we will do!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6417C4-1423-1155-FB70-51B7424F2919}"/>
              </a:ext>
            </a:extLst>
          </p:cNvPr>
          <p:cNvSpPr/>
          <p:nvPr/>
        </p:nvSpPr>
        <p:spPr>
          <a:xfrm>
            <a:off x="2086895" y="1905591"/>
            <a:ext cx="894970" cy="2357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Docker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64C455-4674-30FA-7B51-D5DC7F24CB15}"/>
              </a:ext>
            </a:extLst>
          </p:cNvPr>
          <p:cNvSpPr/>
          <p:nvPr/>
        </p:nvSpPr>
        <p:spPr>
          <a:xfrm>
            <a:off x="2094710" y="2278704"/>
            <a:ext cx="894970" cy="2357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CI-CD</a:t>
            </a:r>
          </a:p>
        </p:txBody>
      </p:sp>
      <p:cxnSp>
        <p:nvCxnSpPr>
          <p:cNvPr id="31" name="Elbow Connector 68">
            <a:extLst>
              <a:ext uri="{FF2B5EF4-FFF2-40B4-BE49-F238E27FC236}">
                <a16:creationId xmlns:a16="http://schemas.microsoft.com/office/drawing/2014/main" id="{580A8959-1865-A2CF-C74D-7440BEFA5E67}"/>
              </a:ext>
            </a:extLst>
          </p:cNvPr>
          <p:cNvCxnSpPr>
            <a:cxnSpLocks/>
            <a:stCxn id="9" idx="3"/>
            <a:endCxn id="35" idx="1"/>
          </p:cNvCxnSpPr>
          <p:nvPr/>
        </p:nvCxnSpPr>
        <p:spPr>
          <a:xfrm flipV="1">
            <a:off x="1615502" y="1684089"/>
            <a:ext cx="479208" cy="243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68">
            <a:extLst>
              <a:ext uri="{FF2B5EF4-FFF2-40B4-BE49-F238E27FC236}">
                <a16:creationId xmlns:a16="http://schemas.microsoft.com/office/drawing/2014/main" id="{756BEB43-FC85-4426-0A58-19B7568BCAA3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1615502" y="1686519"/>
            <a:ext cx="471393" cy="3369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68">
            <a:extLst>
              <a:ext uri="{FF2B5EF4-FFF2-40B4-BE49-F238E27FC236}">
                <a16:creationId xmlns:a16="http://schemas.microsoft.com/office/drawing/2014/main" id="{A37CFF66-9CA6-EF96-5B26-A2A7BC8BCB54}"/>
              </a:ext>
            </a:extLst>
          </p:cNvPr>
          <p:cNvCxnSpPr>
            <a:cxnSpLocks/>
            <a:stCxn id="9" idx="3"/>
            <a:endCxn id="29" idx="1"/>
          </p:cNvCxnSpPr>
          <p:nvPr/>
        </p:nvCxnSpPr>
        <p:spPr>
          <a:xfrm>
            <a:off x="1615502" y="1686519"/>
            <a:ext cx="479208" cy="7100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54BDD2-615F-0DB8-7933-B9FF85C1DE11}"/>
              </a:ext>
            </a:extLst>
          </p:cNvPr>
          <p:cNvSpPr/>
          <p:nvPr/>
        </p:nvSpPr>
        <p:spPr>
          <a:xfrm>
            <a:off x="6879879" y="1566231"/>
            <a:ext cx="1348390" cy="5002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chemeClr val="tx1"/>
                </a:solidFill>
              </a:rPr>
              <a:t>Applying DDD </a:t>
            </a:r>
          </a:p>
          <a:p>
            <a:pPr algn="ctr"/>
            <a:r>
              <a:rPr lang="en-US" sz="825" dirty="0">
                <a:solidFill>
                  <a:schemeClr val="tx1"/>
                </a:solidFill>
              </a:rPr>
              <a:t>(Domain-Driven Design) and Design Patterns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CF91BA-CC70-6596-85AE-2FC1FEB4EA0D}"/>
              </a:ext>
            </a:extLst>
          </p:cNvPr>
          <p:cNvSpPr/>
          <p:nvPr/>
        </p:nvSpPr>
        <p:spPr>
          <a:xfrm>
            <a:off x="6538493" y="767786"/>
            <a:ext cx="710293" cy="5057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Data Mesh Design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C45843-23E7-2D82-BE09-CEB132A9A188}"/>
              </a:ext>
            </a:extLst>
          </p:cNvPr>
          <p:cNvSpPr/>
          <p:nvPr/>
        </p:nvSpPr>
        <p:spPr>
          <a:xfrm>
            <a:off x="7859363" y="767786"/>
            <a:ext cx="875649" cy="4947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Microservice Architecture Design 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66BEEDC-8C55-F267-1AE2-748DFCDBF93E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7248786" y="1015185"/>
            <a:ext cx="610577" cy="5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A1E657-AB2F-EC76-6B41-81C8C7C88389}"/>
              </a:ext>
            </a:extLst>
          </p:cNvPr>
          <p:cNvCxnSpPr>
            <a:cxnSpLocks/>
            <a:stCxn id="59" idx="2"/>
            <a:endCxn id="51" idx="0"/>
          </p:cNvCxnSpPr>
          <p:nvPr/>
        </p:nvCxnSpPr>
        <p:spPr>
          <a:xfrm>
            <a:off x="6893640" y="1273538"/>
            <a:ext cx="660434" cy="29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7794C52-4F17-AFB8-CAE6-9874EFD7CCA1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7554074" y="1276938"/>
            <a:ext cx="743113" cy="289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26A5AD8-6F92-E7A8-6D42-F99A0E606CDD}"/>
              </a:ext>
            </a:extLst>
          </p:cNvPr>
          <p:cNvSpPr/>
          <p:nvPr/>
        </p:nvSpPr>
        <p:spPr>
          <a:xfrm>
            <a:off x="6498997" y="3009193"/>
            <a:ext cx="822093" cy="4475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Classical Data Architecture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505098B-9AFB-DE5C-2726-C277E782C7E4}"/>
              </a:ext>
            </a:extLst>
          </p:cNvPr>
          <p:cNvSpPr/>
          <p:nvPr/>
        </p:nvSpPr>
        <p:spPr>
          <a:xfrm>
            <a:off x="7796553" y="2941794"/>
            <a:ext cx="1001268" cy="5823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/>
              <a:t>Extending D</a:t>
            </a:r>
            <a:r>
              <a:rPr lang="en-US" sz="800" dirty="0"/>
              <a:t>ata Warehouse</a:t>
            </a:r>
            <a:r>
              <a:rPr lang="en-US" sz="825" dirty="0"/>
              <a:t>  Architecture with Metrics Layer 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E99DE67-2DF3-5FAF-98D4-D6E24F62CB63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>
            <a:off x="7321090" y="3232988"/>
            <a:ext cx="475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1C07E5B-709D-A528-70AF-DC35DBC5915A}"/>
              </a:ext>
            </a:extLst>
          </p:cNvPr>
          <p:cNvSpPr txBox="1"/>
          <p:nvPr/>
        </p:nvSpPr>
        <p:spPr>
          <a:xfrm>
            <a:off x="7584214" y="3604952"/>
            <a:ext cx="1425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/>
              <a:t>dbt</a:t>
            </a:r>
            <a:r>
              <a:rPr lang="en-US" sz="1100" dirty="0"/>
              <a:t> (data build tool)</a:t>
            </a:r>
          </a:p>
          <a:p>
            <a:r>
              <a:rPr lang="en-US" sz="1100" b="1" dirty="0"/>
              <a:t>Airflow</a:t>
            </a:r>
            <a:r>
              <a:rPr lang="en-US" sz="1100" dirty="0"/>
              <a:t> Pipelines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2F85A-319F-8ED2-A3B1-64FAA84F04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4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2266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462C-F092-BA3C-CB42-9CE742A2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522315"/>
          </a:xfrm>
        </p:spPr>
        <p:txBody>
          <a:bodyPr/>
          <a:lstStyle/>
          <a:p>
            <a:r>
              <a:rPr lang="en-US" dirty="0"/>
              <a:t>Key Elements of Build Configuration (Cont’d)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000EB-F9A9-7F93-3976-7C5F7DDA6C4A}"/>
              </a:ext>
            </a:extLst>
          </p:cNvPr>
          <p:cNvSpPr txBox="1"/>
          <p:nvPr/>
        </p:nvSpPr>
        <p:spPr>
          <a:xfrm>
            <a:off x="3662047" y="1283781"/>
            <a:ext cx="5108027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/>
              <a:t>Passing data between build steps</a:t>
            </a:r>
          </a:p>
          <a:p>
            <a:endParaRPr lang="en-US" sz="1350" dirty="0"/>
          </a:p>
          <a:p>
            <a:r>
              <a:rPr lang="en-US" sz="1350" dirty="0"/>
              <a:t>To share/persist the data across build steps, Cloud Build provides </a:t>
            </a:r>
            <a:r>
              <a:rPr lang="en-US" sz="1350" b="1" dirty="0"/>
              <a:t>volumes</a:t>
            </a:r>
            <a:r>
              <a:rPr lang="en-US" sz="1350" dirty="0"/>
              <a:t> (read-write file paths).  "</a:t>
            </a:r>
            <a:r>
              <a:rPr lang="en-US" sz="1350" b="1" dirty="0"/>
              <a:t>/workspace</a:t>
            </a:r>
            <a:r>
              <a:rPr lang="en-US" sz="1350" dirty="0"/>
              <a:t>" is the default volume. But we can also define our own custom volumes.</a:t>
            </a:r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In this example, the first build step saves the text “Hello word!” into the </a:t>
            </a:r>
            <a:r>
              <a:rPr lang="en-US" sz="1350" b="1" dirty="0"/>
              <a:t>/</a:t>
            </a:r>
            <a:r>
              <a:rPr lang="en-US" sz="1350" b="1" dirty="0" err="1"/>
              <a:t>persistent_volume</a:t>
            </a:r>
            <a:r>
              <a:rPr lang="en-US" sz="1350" b="1" dirty="0"/>
              <a:t>/file</a:t>
            </a:r>
            <a:r>
              <a:rPr lang="en-US" sz="1350" dirty="0"/>
              <a:t>.  The second step reads that text from the </a:t>
            </a:r>
            <a:r>
              <a:rPr lang="en-US" sz="1350" b="1" dirty="0"/>
              <a:t>/</a:t>
            </a:r>
            <a:r>
              <a:rPr lang="en-US" sz="1350" b="1" dirty="0" err="1"/>
              <a:t>persistent_volume</a:t>
            </a:r>
            <a:r>
              <a:rPr lang="en-US" sz="1350" b="1" dirty="0"/>
              <a:t>/file</a:t>
            </a:r>
            <a:r>
              <a:rPr lang="en-US" sz="1350" dirty="0"/>
              <a:t>. </a:t>
            </a:r>
          </a:p>
          <a:p>
            <a:endParaRPr lang="en-US" sz="1350" dirty="0"/>
          </a:p>
          <a:p>
            <a:r>
              <a:rPr lang="en-US" sz="1350" dirty="0"/>
              <a:t>Note, we can always use the default volume  </a:t>
            </a:r>
            <a:r>
              <a:rPr lang="en-US" sz="1350" b="1" dirty="0"/>
              <a:t>/workspace/ </a:t>
            </a:r>
            <a:r>
              <a:rPr lang="en-US" sz="1350" dirty="0"/>
              <a:t>without defining a new volume.  For example, /workspace/file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69ABC-6A24-FD54-D60E-3A175B0E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26" y="662084"/>
            <a:ext cx="3133901" cy="40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90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C278E-9792-7DF5-5E7F-5BF1B147F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13647"/>
          </a:xfrm>
        </p:spPr>
        <p:txBody>
          <a:bodyPr>
            <a:normAutofit fontScale="90000"/>
          </a:bodyPr>
          <a:lstStyle/>
          <a:p>
            <a:r>
              <a:rPr lang="en-US" dirty="0"/>
              <a:t>Key Elements of Build Configuration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C4AB0-7629-F714-94B3-445D01B16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90" y="659065"/>
            <a:ext cx="4144361" cy="3005712"/>
          </a:xfrm>
        </p:spPr>
        <p:txBody>
          <a:bodyPr>
            <a:normAutofit/>
          </a:bodyPr>
          <a:lstStyle/>
          <a:p>
            <a:r>
              <a:rPr lang="en-US" sz="1500" dirty="0"/>
              <a:t>Substituting variable values </a:t>
            </a:r>
          </a:p>
          <a:p>
            <a:pPr lvl="1"/>
            <a:r>
              <a:rPr lang="en-US" sz="1350" dirty="0"/>
              <a:t>We can use substitutions in our build config file to </a:t>
            </a:r>
            <a:r>
              <a:rPr lang="en-US" sz="1350" i="1" dirty="0"/>
              <a:t>substitute specific variables at build time</a:t>
            </a:r>
            <a:r>
              <a:rPr lang="en-US" sz="1350" dirty="0"/>
              <a:t>.</a:t>
            </a:r>
          </a:p>
          <a:p>
            <a:pPr lvl="1"/>
            <a:r>
              <a:rPr lang="en-US" sz="1350" dirty="0"/>
              <a:t>Cloud Build provides built-in substitutions, or we can also define your own substitutions.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99EDC9-D016-6799-194B-7EA994F3C7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9166" y="906518"/>
          <a:ext cx="3965028" cy="3326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095880" imgH="5114880" progId="Paint.Picture">
                  <p:embed/>
                </p:oleObj>
              </mc:Choice>
              <mc:Fallback>
                <p:oleObj name="Bitmap Image" r:id="rId3" imgW="6095880" imgH="51148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E99EDC9-D016-6799-194B-7EA994F3C7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9166" y="906518"/>
                        <a:ext cx="3965028" cy="3326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762D5D0-FA55-9C16-B0CF-B94F0F0EB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39" y="1825615"/>
            <a:ext cx="3518669" cy="2658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0BA2C1-0E37-9AB9-4514-13FF510BA13F}"/>
              </a:ext>
            </a:extLst>
          </p:cNvPr>
          <p:cNvSpPr txBox="1"/>
          <p:nvPr/>
        </p:nvSpPr>
        <p:spPr>
          <a:xfrm>
            <a:off x="4406339" y="4233424"/>
            <a:ext cx="4572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hlinkClick r:id="rId6"/>
              </a:rPr>
              <a:t>https://cloud.google.com/build/docs/configuring-builds/substitute-variable-values</a:t>
            </a:r>
            <a:r>
              <a:rPr lang="en-US" sz="135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B8178-030F-3883-90C5-FAAF5AA2E228}"/>
              </a:ext>
            </a:extLst>
          </p:cNvPr>
          <p:cNvSpPr txBox="1"/>
          <p:nvPr/>
        </p:nvSpPr>
        <p:spPr>
          <a:xfrm>
            <a:off x="141891" y="4612036"/>
            <a:ext cx="40537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here, the values for the variable such as </a:t>
            </a:r>
            <a:r>
              <a:rPr lang="en-US" sz="1200" b="1" dirty="0"/>
              <a:t>$PROJECT_ID </a:t>
            </a:r>
            <a:r>
              <a:rPr lang="en-US" sz="1200" dirty="0"/>
              <a:t>will be substituted by the cloud builder automatically. </a:t>
            </a:r>
          </a:p>
        </p:txBody>
      </p:sp>
    </p:spTree>
    <p:extLst>
      <p:ext uri="{BB962C8B-B14F-4D97-AF65-F5344CB8AC3E}">
        <p14:creationId xmlns:p14="http://schemas.microsoft.com/office/powerpoint/2010/main" val="3705024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63D2-F8DC-F349-43EA-6C7CBD57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Elements of Build Configuration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B2A71-BEA5-0518-2126-3BF3FB7CD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0" y="1062079"/>
            <a:ext cx="3413234" cy="1567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DD2CC-B68A-C3F2-896D-40038C63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20" y="2823949"/>
            <a:ext cx="2978944" cy="1771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6781FC-C27B-48C3-2CBB-CC32B20595D6}"/>
              </a:ext>
            </a:extLst>
          </p:cNvPr>
          <p:cNvSpPr txBox="1"/>
          <p:nvPr/>
        </p:nvSpPr>
        <p:spPr>
          <a:xfrm>
            <a:off x="3995226" y="1071037"/>
            <a:ext cx="34132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We can use the </a:t>
            </a:r>
            <a:r>
              <a:rPr lang="en-US" sz="1350" b="1" dirty="0"/>
              <a:t>script</a:t>
            </a:r>
            <a:r>
              <a:rPr lang="en-US" sz="1350" dirty="0"/>
              <a:t> field to specify a shell script (.</a:t>
            </a:r>
            <a:r>
              <a:rPr lang="en-US" sz="1350" dirty="0" err="1"/>
              <a:t>sh</a:t>
            </a:r>
            <a:r>
              <a:rPr lang="en-US" sz="1350" dirty="0"/>
              <a:t> file) to execute in the step.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4D353-9E65-425E-48AE-96FE509E157F}"/>
              </a:ext>
            </a:extLst>
          </p:cNvPr>
          <p:cNvSpPr txBox="1"/>
          <p:nvPr/>
        </p:nvSpPr>
        <p:spPr>
          <a:xfrm>
            <a:off x="3995226" y="1708922"/>
            <a:ext cx="45720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We can use the </a:t>
            </a:r>
            <a:r>
              <a:rPr lang="en-US" sz="1350" b="1" dirty="0" err="1"/>
              <a:t>entrypoint</a:t>
            </a:r>
            <a:r>
              <a:rPr lang="en-US" sz="1350" dirty="0"/>
              <a:t> to specify an </a:t>
            </a:r>
            <a:r>
              <a:rPr lang="en-US" sz="1350" dirty="0" err="1"/>
              <a:t>entrypoint</a:t>
            </a:r>
            <a:r>
              <a:rPr lang="en-US" sz="1350" dirty="0"/>
              <a:t> (if the builder tool provides multiple </a:t>
            </a:r>
            <a:r>
              <a:rPr lang="en-US" sz="1350" dirty="0" err="1"/>
              <a:t>entrypoints</a:t>
            </a:r>
            <a:r>
              <a:rPr lang="en-US" sz="1350" dirty="0"/>
              <a:t> and we do not want to use the default)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E2D6C-DE4F-CD76-9D33-FB6C8DDCB8AC}"/>
              </a:ext>
            </a:extLst>
          </p:cNvPr>
          <p:cNvSpPr txBox="1"/>
          <p:nvPr/>
        </p:nvSpPr>
        <p:spPr>
          <a:xfrm>
            <a:off x="3956563" y="2718998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CMD and  ENTRYPOINT both specify programs that execute when the container starts running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CMD instructions can be overwritten by using the command line arguments with the docker run command.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ENTRYPOINT instructions cannot be overwritten - command line arguments will be simply appended and treat those as arguments of the command.</a:t>
            </a:r>
          </a:p>
          <a:p>
            <a:r>
              <a:rPr lang="en-US" sz="1050" dirty="0"/>
              <a:t>       </a:t>
            </a:r>
            <a:r>
              <a:rPr lang="en-US" sz="1050" dirty="0">
                <a:hlinkClick r:id="rId5"/>
              </a:rPr>
              <a:t>https://www.bmc.com/blogs/docker-cmd-vs-entrypoint/</a:t>
            </a:r>
            <a:r>
              <a:rPr lang="en-US" sz="1050" dirty="0"/>
              <a:t>   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517FF5A9-8328-8F76-AD42-BDE01B789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192" y="4644595"/>
            <a:ext cx="126912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75" b="1" dirty="0">
                <a:solidFill>
                  <a:srgbClr val="000080"/>
                </a:solidFill>
                <a:latin typeface="Consolas" panose="020B0609020204030204" pitchFamily="49" charset="0"/>
              </a:rPr>
              <a:t>ENTRYPOINT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"python3"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675" b="1" dirty="0">
                <a:solidFill>
                  <a:srgbClr val="000080"/>
                </a:solidFill>
                <a:latin typeface="Consolas" panose="020B0609020204030204" pitchFamily="49" charset="0"/>
              </a:rPr>
              <a:t>CMD 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675" b="1" dirty="0">
                <a:solidFill>
                  <a:srgbClr val="008000"/>
                </a:solidFill>
                <a:latin typeface="Consolas" panose="020B0609020204030204" pitchFamily="49" charset="0"/>
              </a:rPr>
              <a:t>"app.py"</a:t>
            </a:r>
            <a:r>
              <a:rPr lang="en-US" altLang="en-US" sz="675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altLang="en-US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808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A0AA-5263-13FA-7A02-6E7B60A0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Elements of Build Configuration (Cont’d)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FF206-49C0-39BF-9F0B-A77DD0339601}"/>
              </a:ext>
            </a:extLst>
          </p:cNvPr>
          <p:cNvSpPr txBox="1"/>
          <p:nvPr/>
        </p:nvSpPr>
        <p:spPr>
          <a:xfrm>
            <a:off x="3427584" y="3969410"/>
            <a:ext cx="2490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</a:t>
            </a:r>
            <a:r>
              <a:rPr lang="en-US" sz="1200" b="1" dirty="0"/>
              <a:t>artifacts</a:t>
            </a:r>
            <a:r>
              <a:rPr lang="en-US" sz="1200" dirty="0"/>
              <a:t> field specifies one or more non-container artifacts to be stored in Cloud Storage.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C4E75-2C1C-F46F-67A5-85C946A1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2" y="1056413"/>
            <a:ext cx="2373820" cy="1994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EBDA81-5AF6-5B1E-711A-99D380B7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866" y="929722"/>
            <a:ext cx="2686050" cy="2843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C47A22-FD6F-2771-F328-20E324A77C7F}"/>
              </a:ext>
            </a:extLst>
          </p:cNvPr>
          <p:cNvSpPr txBox="1"/>
          <p:nvPr/>
        </p:nvSpPr>
        <p:spPr>
          <a:xfrm>
            <a:off x="306318" y="3186841"/>
            <a:ext cx="24909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</a:t>
            </a:r>
            <a:r>
              <a:rPr lang="en-US" sz="1200" b="1" dirty="0"/>
              <a:t>images</a:t>
            </a:r>
            <a:r>
              <a:rPr lang="en-US" sz="1200" dirty="0"/>
              <a:t> field specifies one or more Docker images to be pushed by Cloud Build to Container Registry.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D86803-51EE-FEF6-85C9-0D53C12C7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34" y="971960"/>
            <a:ext cx="2878931" cy="2293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D37B04-3850-6570-74AF-F01E37EFAA3F}"/>
              </a:ext>
            </a:extLst>
          </p:cNvPr>
          <p:cNvSpPr txBox="1"/>
          <p:nvPr/>
        </p:nvSpPr>
        <p:spPr>
          <a:xfrm>
            <a:off x="6016085" y="3265104"/>
            <a:ext cx="28215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</a:t>
            </a:r>
            <a:r>
              <a:rPr lang="en-US" sz="1200" b="1" dirty="0"/>
              <a:t>options</a:t>
            </a:r>
            <a:r>
              <a:rPr lang="en-US" sz="1200" dirty="0"/>
              <a:t> field specifies the optional arguments for a build, for example, the </a:t>
            </a:r>
            <a:r>
              <a:rPr lang="en-US" sz="1200" b="1" i="1" dirty="0"/>
              <a:t>machine type </a:t>
            </a:r>
            <a:r>
              <a:rPr lang="en-US" sz="1200" dirty="0"/>
              <a:t>of the VM that runs the build, a custom disk size for the build, storing build logs, etc.</a:t>
            </a:r>
          </a:p>
        </p:txBody>
      </p:sp>
    </p:spTree>
    <p:extLst>
      <p:ext uri="{BB962C8B-B14F-4D97-AF65-F5344CB8AC3E}">
        <p14:creationId xmlns:p14="http://schemas.microsoft.com/office/powerpoint/2010/main" val="1102105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773B-7B57-94BD-6292-01E468A3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990" y="2057365"/>
            <a:ext cx="5070517" cy="3512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Let’s Try to Create a Pipeline to Deploy Model API and UI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AFF1C-EE4B-F1DC-ED3D-23F2CA448D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44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4469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5EDF-AB23-086C-9F95-088024DA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Build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484F1-8C56-6DAD-93F7-42D4D52EB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/>
              <a:t>cloud_build_cloud_run_deployment.json</a:t>
            </a:r>
            <a:r>
              <a:rPr lang="en-US" b="1" i="1" dirty="0"/>
              <a:t>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Test  Prediction API, and build and push its Docker image</a:t>
            </a:r>
          </a:p>
          <a:p>
            <a:pPr lvl="1"/>
            <a:r>
              <a:rPr lang="en-US" dirty="0"/>
              <a:t>Build and push Docker image of Prediction UI</a:t>
            </a:r>
          </a:p>
          <a:p>
            <a:pPr lvl="1"/>
            <a:r>
              <a:rPr lang="en-US" dirty="0"/>
              <a:t>Deploy the docker images to Cloud Run</a:t>
            </a:r>
          </a:p>
          <a:p>
            <a:pPr lvl="1"/>
            <a:endParaRPr lang="en-US" dirty="0"/>
          </a:p>
          <a:p>
            <a:pPr lvl="1"/>
            <a:endParaRPr lang="en-N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D4FF3-CD71-5FAA-93FD-F9922E8393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45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1153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147750"/>
            <a:ext cx="7848000" cy="351226"/>
          </a:xfrm>
        </p:spPr>
        <p:txBody>
          <a:bodyPr/>
          <a:lstStyle/>
          <a:p>
            <a:r>
              <a:rPr lang="en-GB" dirty="0"/>
              <a:t>Create and Execute a Build Trigger at Cloud Build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000" y="751670"/>
            <a:ext cx="7848000" cy="3159238"/>
          </a:xfrm>
        </p:spPr>
        <p:txBody>
          <a:bodyPr>
            <a:normAutofit/>
          </a:bodyPr>
          <a:lstStyle/>
          <a:p>
            <a:r>
              <a:rPr lang="en-GB" sz="1600" dirty="0"/>
              <a:t>Enable Cloud Build API</a:t>
            </a:r>
          </a:p>
          <a:p>
            <a:pPr lvl="1"/>
            <a:r>
              <a:rPr lang="en-GB" sz="1200" dirty="0">
                <a:hlinkClick r:id="rId3"/>
              </a:rPr>
              <a:t>https://cloud.google.com/build/docs/automating-builds/build-repos-from-github</a:t>
            </a:r>
            <a:r>
              <a:rPr lang="en-GB" sz="1200" dirty="0"/>
              <a:t>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Go to Cloud Build and Consider Settings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021" y="1233965"/>
            <a:ext cx="1568264" cy="806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5EE90-582E-6D2A-AE4D-1A9F90DBD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809" y="1382479"/>
            <a:ext cx="2941747" cy="8640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9E2CC88-32B1-B3CE-0300-61F88CD81ECC}"/>
              </a:ext>
            </a:extLst>
          </p:cNvPr>
          <p:cNvSpPr/>
          <p:nvPr/>
        </p:nvSpPr>
        <p:spPr>
          <a:xfrm>
            <a:off x="3563708" y="1637127"/>
            <a:ext cx="386255" cy="1813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258307-3E48-D7E3-E2A3-58A8F77F4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623" y="2522584"/>
            <a:ext cx="3298385" cy="24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72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and Execute a Build Trigger at Cloud Build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Create and Run Trigger </a:t>
            </a:r>
          </a:p>
          <a:p>
            <a:pPr lvl="1"/>
            <a:r>
              <a:rPr lang="en-GB" dirty="0">
                <a:hlinkClick r:id="rId3"/>
              </a:rPr>
              <a:t>https://console.cloud.google.com/cloud-build/triggers</a:t>
            </a:r>
            <a:r>
              <a:rPr lang="en-GB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32" y="2271262"/>
            <a:ext cx="2477998" cy="850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9609" y="2696737"/>
            <a:ext cx="15696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Follow the wizard </a:t>
            </a:r>
          </a:p>
        </p:txBody>
      </p:sp>
    </p:spTree>
    <p:extLst>
      <p:ext uri="{BB962C8B-B14F-4D97-AF65-F5344CB8AC3E}">
        <p14:creationId xmlns:p14="http://schemas.microsoft.com/office/powerpoint/2010/main" val="627577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118F-47F4-1F89-5F5B-859864E5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and Execute a Build Trigger at Cloud Build (Cont’d)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8A242-7648-FB51-3F65-15CC2AAA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229" y="1664371"/>
            <a:ext cx="3757613" cy="219313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5CEB389-3890-E00A-DA8B-DA0EDE19627E}"/>
              </a:ext>
            </a:extLst>
          </p:cNvPr>
          <p:cNvSpPr/>
          <p:nvPr/>
        </p:nvSpPr>
        <p:spPr>
          <a:xfrm>
            <a:off x="4031525" y="2657906"/>
            <a:ext cx="581873" cy="51829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C7551-A645-DD0F-25F1-1E6153ED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4" y="952358"/>
            <a:ext cx="3141789" cy="36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9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CFA3-1273-3610-1756-1B31C1C4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and Execute a Build Trigger at Cloud Build (Cont’d)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0D5C6-E509-B879-10C8-F22F78DC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19" y="849154"/>
            <a:ext cx="3413914" cy="3300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95AC8-EB46-104B-111D-05CF6E0D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693" y="1135710"/>
            <a:ext cx="3817076" cy="3014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3F8870-A23C-9DF3-2565-8213EE935CC6}"/>
              </a:ext>
            </a:extLst>
          </p:cNvPr>
          <p:cNvSpPr txBox="1"/>
          <p:nvPr/>
        </p:nvSpPr>
        <p:spPr>
          <a:xfrm>
            <a:off x="4502860" y="4269362"/>
            <a:ext cx="291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 your model repo bucket name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16106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F94F-B423-24CB-E6CE-5BF35B37D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740" y="2322306"/>
            <a:ext cx="5547060" cy="351226"/>
          </a:xfrm>
        </p:spPr>
        <p:txBody>
          <a:bodyPr/>
          <a:lstStyle/>
          <a:p>
            <a:r>
              <a:rPr lang="en-US" dirty="0"/>
              <a:t>Let’s consider what we do today ………..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3072B-B3BB-E327-9A99-41A56D99D2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5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8794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CFA3-1273-3610-1756-1B31C1C4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and Execute a Build Trigger at Cloud Build (Cont’d)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F8870-A23C-9DF3-2565-8213EE935CC6}"/>
              </a:ext>
            </a:extLst>
          </p:cNvPr>
          <p:cNvSpPr txBox="1"/>
          <p:nvPr/>
        </p:nvSpPr>
        <p:spPr>
          <a:xfrm>
            <a:off x="4572000" y="4417062"/>
            <a:ext cx="291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Use your model repo bucket name</a:t>
            </a:r>
            <a:endParaRPr lang="en-NL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4E8EC-0648-3492-54C5-5CD736F41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81" y="975764"/>
            <a:ext cx="3864812" cy="3293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62607-1ACD-614B-4D87-F7AF2D9B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250" y="975764"/>
            <a:ext cx="3864812" cy="3350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18E3DE-56AA-9BB5-2B9E-500BD9B843C8}"/>
              </a:ext>
            </a:extLst>
          </p:cNvPr>
          <p:cNvSpPr txBox="1"/>
          <p:nvPr/>
        </p:nvSpPr>
        <p:spPr>
          <a:xfrm>
            <a:off x="703450" y="432604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for </a:t>
            </a:r>
            <a:r>
              <a:rPr lang="en-US" b="1" dirty="0"/>
              <a:t>prediction-</a:t>
            </a:r>
            <a:r>
              <a:rPr lang="en-US" b="1" dirty="0" err="1"/>
              <a:t>ui</a:t>
            </a:r>
            <a:r>
              <a:rPr lang="en-US" b="1" dirty="0"/>
              <a:t>-embedded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2371459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7A83-3DB7-A541-DBC0-AF612C8D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and Execute a Build Trigger at Cloud Build (Cont’d)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6B31D-ABA8-D597-B2E8-0716DDDC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89" y="3024730"/>
            <a:ext cx="5845559" cy="1486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9E4EEF-AD30-8F11-F827-32E9C5CFB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4" y="1132449"/>
            <a:ext cx="7788185" cy="154360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70A41DC-07AD-C232-BBDC-E421ECA6D1DA}"/>
              </a:ext>
            </a:extLst>
          </p:cNvPr>
          <p:cNvSpPr/>
          <p:nvPr/>
        </p:nvSpPr>
        <p:spPr>
          <a:xfrm>
            <a:off x="3938954" y="2426677"/>
            <a:ext cx="407963" cy="4712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1851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254-0BD8-33B2-34F4-E699E683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and Execute a Build Trigger at Cloud Build (Cont’d)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D355F-BB18-9E91-1FB5-9E5D23271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Docker Images in Container Registry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8FA1C-1140-8920-20E4-F3BFFD5C6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52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19F7E-13D3-2D18-AECB-AD758F4DF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05" y="1881452"/>
            <a:ext cx="1759211" cy="124629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AADAB07-F5CA-4BA4-3044-CD0C9437D777}"/>
              </a:ext>
            </a:extLst>
          </p:cNvPr>
          <p:cNvSpPr/>
          <p:nvPr/>
        </p:nvSpPr>
        <p:spPr>
          <a:xfrm>
            <a:off x="3374498" y="2149874"/>
            <a:ext cx="583324" cy="354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3CE4DC-1D40-62A0-110D-3E43CE28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604" y="1773510"/>
            <a:ext cx="3728769" cy="15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6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1662-317C-9981-2A07-56FD0818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Services in Cloud Run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079B-6D7F-FE77-0164-4C3677060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the Prediction API and UI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EF56-1049-B910-98E4-F15965C27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53</a:t>
            </a:fld>
            <a:r>
              <a:rPr lang="nl-NL"/>
              <a:t>]</a:t>
            </a:r>
            <a:endParaRPr lang="nl-N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BA0F4E9-BE0F-E79C-216E-EA6278434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841" y="2346657"/>
            <a:ext cx="1502141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[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{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ntp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pgc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126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dbp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60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tsft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si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bmi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30.1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dpf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0.349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"age"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47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 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6B4132-87E3-FA94-BA98-B760618F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12" y="839329"/>
            <a:ext cx="7434775" cy="1378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0A9A5-32F2-548B-D808-5FCAC50896BF}"/>
              </a:ext>
            </a:extLst>
          </p:cNvPr>
          <p:cNvSpPr txBox="1"/>
          <p:nvPr/>
        </p:nvSpPr>
        <p:spPr>
          <a:xfrm>
            <a:off x="404860" y="4591180"/>
            <a:ext cx="641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4"/>
              </a:rPr>
              <a:t>https://prediction-ui-73mskbvyxa-uc.a.run.app/checkdiabetes</a:t>
            </a:r>
            <a:r>
              <a:rPr lang="en-US" dirty="0"/>
              <a:t> 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C100B-8F69-17CB-B757-78240E491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3" y="2856070"/>
            <a:ext cx="2644726" cy="1646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9EB7E-33D3-6FA5-3800-337207CBD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838" y="2925815"/>
            <a:ext cx="2200494" cy="150729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EE2E5B-F6D4-EAE2-C6AF-5D5112F7F345}"/>
              </a:ext>
            </a:extLst>
          </p:cNvPr>
          <p:cNvSpPr/>
          <p:nvPr/>
        </p:nvSpPr>
        <p:spPr>
          <a:xfrm>
            <a:off x="3175500" y="3499586"/>
            <a:ext cx="379827" cy="359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7747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1662-317C-9981-2A07-56FD0818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Services in Cloud Run: Prediction-UI-Embedded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079B-6D7F-FE77-0164-4C3677060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the Prediction UI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EF56-1049-B910-98E4-F15965C27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54</a:t>
            </a:fld>
            <a:r>
              <a:rPr lang="nl-NL"/>
              <a:t>]</a:t>
            </a:r>
            <a:endParaRPr lang="nl-NL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BA0F4E9-BE0F-E79C-216E-EA6278434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8921" y="2385680"/>
            <a:ext cx="1502141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[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{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ntp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pgc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126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dbp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60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tsft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si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bmi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30.1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dpf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0.349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en-NL" altLang="en-NL" sz="1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"age"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: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47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  </a:t>
            </a: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]</a:t>
            </a:r>
            <a:br>
              <a:rPr kumimoji="0" lang="en-NL" altLang="en-NL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0A9A5-32F2-548B-D808-5FCAC50896BF}"/>
              </a:ext>
            </a:extLst>
          </p:cNvPr>
          <p:cNvSpPr txBox="1"/>
          <p:nvPr/>
        </p:nvSpPr>
        <p:spPr>
          <a:xfrm>
            <a:off x="404860" y="4591180"/>
            <a:ext cx="64148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https://prediction-ui-embedded-73mskbvyxa-uc.a.run.app/checkdiabetes</a:t>
            </a:r>
            <a:endParaRPr lang="en-NL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79EB7E-33D3-6FA5-3800-337207CBD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838" y="2925815"/>
            <a:ext cx="2200494" cy="150729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EE2E5B-F6D4-EAE2-C6AF-5D5112F7F345}"/>
              </a:ext>
            </a:extLst>
          </p:cNvPr>
          <p:cNvSpPr/>
          <p:nvPr/>
        </p:nvSpPr>
        <p:spPr>
          <a:xfrm>
            <a:off x="3175500" y="3499586"/>
            <a:ext cx="379827" cy="359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1585C-496F-0355-0ED5-1599E4EE0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8" y="963316"/>
            <a:ext cx="5873262" cy="1273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BD4B6-5854-2373-A0BA-6AC7844DE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00" y="2879164"/>
            <a:ext cx="2899314" cy="15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72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17C1-F9ED-AC55-90DF-4498D865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183" y="1433592"/>
            <a:ext cx="3429442" cy="11381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Part 3: Event-Driven Triggering of Training and Model Deployment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E92AE-7F92-8562-04DB-7A36460C1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55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9747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07D42-E7F1-C87F-943F-055CB2F8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(Continuous) Training and Model Deployment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9005-71A9-35DD-679E-E84FE6CD3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992131"/>
            <a:ext cx="7848000" cy="31592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Trigger Types</a:t>
            </a:r>
          </a:p>
          <a:p>
            <a:pPr lvl="1"/>
            <a:r>
              <a:rPr lang="en-US" b="1" dirty="0"/>
              <a:t>On demand</a:t>
            </a:r>
            <a:r>
              <a:rPr lang="en-US" dirty="0"/>
              <a:t>: Ad-hoc the manual execution of the pipeline.</a:t>
            </a:r>
          </a:p>
          <a:p>
            <a:pPr lvl="1"/>
            <a:r>
              <a:rPr lang="en-US" b="1" dirty="0"/>
              <a:t>Scheduled</a:t>
            </a:r>
          </a:p>
          <a:p>
            <a:pPr lvl="2"/>
            <a:r>
              <a:rPr lang="en-US" dirty="0"/>
              <a:t>The models are retrained periodically, according a schedule (e.g.,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daily, weekly, or monthly)</a:t>
            </a:r>
            <a:endParaRPr lang="en-US" dirty="0"/>
          </a:p>
          <a:p>
            <a:pPr lvl="1"/>
            <a:r>
              <a:rPr lang="en-US" b="1" dirty="0"/>
              <a:t>Event-driven</a:t>
            </a:r>
            <a:endParaRPr lang="en-US" dirty="0"/>
          </a:p>
          <a:p>
            <a:pPr lvl="2"/>
            <a:r>
              <a:rPr lang="en-US" dirty="0"/>
              <a:t>An event indicates a change in the </a:t>
            </a:r>
            <a:r>
              <a:rPr lang="en-US" dirty="0" err="1"/>
              <a:t>MLOps</a:t>
            </a:r>
            <a:r>
              <a:rPr lang="en-US" dirty="0"/>
              <a:t> environment. e.g., updating the source code in the GitHub repository and adding a new feature set to the feature store. </a:t>
            </a:r>
          </a:p>
          <a:p>
            <a:pPr lvl="1"/>
            <a:r>
              <a:rPr lang="en-US" b="1" dirty="0"/>
              <a:t>Metric-based</a:t>
            </a:r>
          </a:p>
          <a:p>
            <a:pPr lvl="2"/>
            <a:r>
              <a:rPr lang="en-US" dirty="0"/>
              <a:t>Some metrics are monitored and used to determine if re-retraining is necessary.  e.g., model performance metrics and data quality metrics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D4403-5CE4-95CE-A763-58BB2CC25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56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2739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72590-023D-B276-E530-C657292220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57</a:t>
            </a:fld>
            <a:r>
              <a:rPr lang="nl-NL"/>
              <a:t>]</a:t>
            </a:r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EBCA2-DE6F-B6FA-A406-C006E633E534}"/>
              </a:ext>
            </a:extLst>
          </p:cNvPr>
          <p:cNvSpPr/>
          <p:nvPr/>
        </p:nvSpPr>
        <p:spPr>
          <a:xfrm>
            <a:off x="1112541" y="1987674"/>
            <a:ext cx="1535084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Serverless Function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3646D8-4DB8-F1CA-2A00-2F0DDBC4369E}"/>
              </a:ext>
            </a:extLst>
          </p:cNvPr>
          <p:cNvSpPr/>
          <p:nvPr/>
        </p:nvSpPr>
        <p:spPr>
          <a:xfrm>
            <a:off x="6025363" y="2026793"/>
            <a:ext cx="1729048" cy="665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Serverless Function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15A825-8F07-CFDF-97B8-DED413E910DD}"/>
              </a:ext>
            </a:extLst>
          </p:cNvPr>
          <p:cNvSpPr/>
          <p:nvPr/>
        </p:nvSpPr>
        <p:spPr>
          <a:xfrm>
            <a:off x="3341736" y="1912860"/>
            <a:ext cx="1729048" cy="81464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Vertex AI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7FD0C6-F37A-F39D-0C11-97FCAE0F3104}"/>
              </a:ext>
            </a:extLst>
          </p:cNvPr>
          <p:cNvCxnSpPr>
            <a:stCxn id="5" idx="3"/>
            <a:endCxn id="7" idx="2"/>
          </p:cNvCxnSpPr>
          <p:nvPr/>
        </p:nvCxnSpPr>
        <p:spPr>
          <a:xfrm>
            <a:off x="2647625" y="2320183"/>
            <a:ext cx="694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6BC97EFC-72CE-D2A1-A331-5F9624711B4D}"/>
              </a:ext>
            </a:extLst>
          </p:cNvPr>
          <p:cNvSpPr/>
          <p:nvPr/>
        </p:nvSpPr>
        <p:spPr>
          <a:xfrm>
            <a:off x="5179243" y="909661"/>
            <a:ext cx="889462" cy="64839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adamodels</a:t>
            </a:r>
            <a:endParaRPr lang="en-US" sz="1100" dirty="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AF6CE96-418D-6A2D-AB1B-5450E715048E}"/>
              </a:ext>
            </a:extLst>
          </p:cNvPr>
          <p:cNvSpPr/>
          <p:nvPr/>
        </p:nvSpPr>
        <p:spPr>
          <a:xfrm>
            <a:off x="1435352" y="940268"/>
            <a:ext cx="889462" cy="64839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adadata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811996-6DE2-968C-4566-DF09E0DDCE3D}"/>
              </a:ext>
            </a:extLst>
          </p:cNvPr>
          <p:cNvCxnSpPr>
            <a:cxnSpLocks/>
            <a:stCxn id="12" idx="3"/>
            <a:endCxn id="5" idx="0"/>
          </p:cNvCxnSpPr>
          <p:nvPr/>
        </p:nvCxnSpPr>
        <p:spPr>
          <a:xfrm>
            <a:off x="1880083" y="1588661"/>
            <a:ext cx="0" cy="399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79E31D-E517-E451-EBE7-A4BDEB2B5F13}"/>
              </a:ext>
            </a:extLst>
          </p:cNvPr>
          <p:cNvCxnSpPr>
            <a:cxnSpLocks/>
          </p:cNvCxnSpPr>
          <p:nvPr/>
        </p:nvCxnSpPr>
        <p:spPr>
          <a:xfrm flipV="1">
            <a:off x="4788845" y="1515105"/>
            <a:ext cx="390398" cy="558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8EAE59-E6CB-2265-4585-CB918F9C4222}"/>
              </a:ext>
            </a:extLst>
          </p:cNvPr>
          <p:cNvCxnSpPr>
            <a:cxnSpLocks/>
            <a:stCxn id="11" idx="4"/>
            <a:endCxn id="6" idx="0"/>
          </p:cNvCxnSpPr>
          <p:nvPr/>
        </p:nvCxnSpPr>
        <p:spPr>
          <a:xfrm>
            <a:off x="6068705" y="1233858"/>
            <a:ext cx="821182" cy="792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CE980B9-B6B4-1E37-957C-6DD94180567A}"/>
              </a:ext>
            </a:extLst>
          </p:cNvPr>
          <p:cNvSpPr/>
          <p:nvPr/>
        </p:nvSpPr>
        <p:spPr>
          <a:xfrm>
            <a:off x="2838470" y="3262549"/>
            <a:ext cx="2056362" cy="81464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Cloud Build CI-CD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701395-F009-DE2D-B825-40FAF58DDF20}"/>
              </a:ext>
            </a:extLst>
          </p:cNvPr>
          <p:cNvSpPr/>
          <p:nvPr/>
        </p:nvSpPr>
        <p:spPr>
          <a:xfrm>
            <a:off x="6025363" y="3262549"/>
            <a:ext cx="1729048" cy="81464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PubSub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2E7E6D-ACBB-F645-9C8C-75C3BC078AA5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>
            <a:off x="6889887" y="2691811"/>
            <a:ext cx="0" cy="570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9FE5CD-C0C5-AFE6-9C00-C327A8836C9B}"/>
              </a:ext>
            </a:extLst>
          </p:cNvPr>
          <p:cNvCxnSpPr>
            <a:cxnSpLocks/>
            <a:endCxn id="22" idx="6"/>
          </p:cNvCxnSpPr>
          <p:nvPr/>
        </p:nvCxnSpPr>
        <p:spPr>
          <a:xfrm flipH="1">
            <a:off x="4894832" y="3669872"/>
            <a:ext cx="11738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DE0A6B2-F65F-772A-013C-83F4B8274249}"/>
              </a:ext>
            </a:extLst>
          </p:cNvPr>
          <p:cNvSpPr/>
          <p:nvPr/>
        </p:nvSpPr>
        <p:spPr>
          <a:xfrm>
            <a:off x="294198" y="3262549"/>
            <a:ext cx="1342045" cy="81464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Cloud Run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F0E960-66E9-2E34-B661-EE4B2E16E21C}"/>
              </a:ext>
            </a:extLst>
          </p:cNvPr>
          <p:cNvCxnSpPr>
            <a:cxnSpLocks/>
            <a:stCxn id="22" idx="2"/>
            <a:endCxn id="29" idx="6"/>
          </p:cNvCxnSpPr>
          <p:nvPr/>
        </p:nvCxnSpPr>
        <p:spPr>
          <a:xfrm flipH="1">
            <a:off x="1636243" y="3669872"/>
            <a:ext cx="12022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16C0EF5-1BE4-3B85-86EE-F0FF34F10DFD}"/>
              </a:ext>
            </a:extLst>
          </p:cNvPr>
          <p:cNvSpPr txBox="1"/>
          <p:nvPr/>
        </p:nvSpPr>
        <p:spPr>
          <a:xfrm>
            <a:off x="636983" y="293976"/>
            <a:ext cx="2357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Add/update training set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D9227B-EE86-044A-C2C3-F3B7331A0951}"/>
              </a:ext>
            </a:extLst>
          </p:cNvPr>
          <p:cNvCxnSpPr>
            <a:cxnSpLocks/>
          </p:cNvCxnSpPr>
          <p:nvPr/>
        </p:nvCxnSpPr>
        <p:spPr>
          <a:xfrm>
            <a:off x="1931914" y="540606"/>
            <a:ext cx="0" cy="495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07A56C-A066-9E0D-3567-B6CFF2CD9FA5}"/>
              </a:ext>
            </a:extLst>
          </p:cNvPr>
          <p:cNvSpPr txBox="1"/>
          <p:nvPr/>
        </p:nvSpPr>
        <p:spPr>
          <a:xfrm>
            <a:off x="3858512" y="2419480"/>
            <a:ext cx="88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Train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40662E-5109-FAC5-5DA4-13AF7F6B6BDA}"/>
              </a:ext>
            </a:extLst>
          </p:cNvPr>
          <p:cNvSpPr txBox="1"/>
          <p:nvPr/>
        </p:nvSpPr>
        <p:spPr>
          <a:xfrm>
            <a:off x="6379296" y="1193500"/>
            <a:ext cx="88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Triggers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A2E45D-32AF-66D9-2C5B-7AC6CE096A54}"/>
              </a:ext>
            </a:extLst>
          </p:cNvPr>
          <p:cNvSpPr txBox="1"/>
          <p:nvPr/>
        </p:nvSpPr>
        <p:spPr>
          <a:xfrm>
            <a:off x="4246553" y="1145773"/>
            <a:ext cx="889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Upload the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42965A-D4E0-0E91-E6DC-BE1A9BFD4320}"/>
              </a:ext>
            </a:extLst>
          </p:cNvPr>
          <p:cNvSpPr txBox="1"/>
          <p:nvPr/>
        </p:nvSpPr>
        <p:spPr>
          <a:xfrm>
            <a:off x="1880082" y="1606587"/>
            <a:ext cx="88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Triggers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DDF073-2942-0EC6-8EFA-1B614C9929C9}"/>
              </a:ext>
            </a:extLst>
          </p:cNvPr>
          <p:cNvSpPr txBox="1"/>
          <p:nvPr/>
        </p:nvSpPr>
        <p:spPr>
          <a:xfrm>
            <a:off x="5136016" y="3281155"/>
            <a:ext cx="88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Triggers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56BD27-8B93-6A96-0FCA-B2B51722321B}"/>
              </a:ext>
            </a:extLst>
          </p:cNvPr>
          <p:cNvSpPr txBox="1"/>
          <p:nvPr/>
        </p:nvSpPr>
        <p:spPr>
          <a:xfrm>
            <a:off x="7012822" y="2739329"/>
            <a:ext cx="148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Publish a message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27E364-D6D3-90B5-F37A-6298207388AF}"/>
              </a:ext>
            </a:extLst>
          </p:cNvPr>
          <p:cNvSpPr txBox="1"/>
          <p:nvPr/>
        </p:nvSpPr>
        <p:spPr>
          <a:xfrm>
            <a:off x="1707939" y="2861516"/>
            <a:ext cx="1171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Deploy Model API and UI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25801-47E4-484F-7DAE-71FA05C5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736" y="281304"/>
            <a:ext cx="2587796" cy="351226"/>
          </a:xfrm>
        </p:spPr>
        <p:txBody>
          <a:bodyPr/>
          <a:lstStyle/>
          <a:p>
            <a:r>
              <a:rPr lang="en-US" dirty="0"/>
              <a:t>Use Case Updated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64076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Google Cloud Functions?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6719" y="1017600"/>
            <a:ext cx="7402665" cy="2992041"/>
          </a:xfrm>
        </p:spPr>
        <p:txBody>
          <a:bodyPr>
            <a:normAutofit/>
          </a:bodyPr>
          <a:lstStyle/>
          <a:p>
            <a:r>
              <a:rPr lang="en-US" i="1" dirty="0"/>
              <a:t>Cloud Functions is a lightweight compute solution for developers to create </a:t>
            </a:r>
            <a:r>
              <a:rPr lang="en-US" b="1" i="1" dirty="0"/>
              <a:t>single-purpose, stand-alone functions </a:t>
            </a:r>
            <a:r>
              <a:rPr lang="en-US" i="1" dirty="0"/>
              <a:t>that respond to </a:t>
            </a:r>
            <a:r>
              <a:rPr lang="en-US" b="1" i="1" dirty="0"/>
              <a:t>Cloud events without</a:t>
            </a:r>
            <a:r>
              <a:rPr lang="en-US" i="1" dirty="0"/>
              <a:t> the need to </a:t>
            </a:r>
            <a:r>
              <a:rPr lang="en-US" b="1" i="1" dirty="0"/>
              <a:t>manage a server or runtime environment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hlinkClick r:id="rId2"/>
              </a:rPr>
              <a:t>https://cloud.google.com/functions/docs</a:t>
            </a:r>
            <a:r>
              <a:rPr lang="en-US" dirty="0"/>
              <a:t> </a:t>
            </a:r>
          </a:p>
          <a:p>
            <a:r>
              <a:rPr lang="en-US" dirty="0"/>
              <a:t>There are two types of cloud functions:</a:t>
            </a:r>
          </a:p>
          <a:p>
            <a:pPr lvl="1"/>
            <a:r>
              <a:rPr lang="en-US" b="1" dirty="0"/>
              <a:t>HTTP functions</a:t>
            </a:r>
            <a:r>
              <a:rPr lang="en-US" dirty="0"/>
              <a:t>, which we can invoke from standard HTTP requests.</a:t>
            </a:r>
          </a:p>
          <a:p>
            <a:pPr lvl="1"/>
            <a:r>
              <a:rPr lang="en-US" b="1" dirty="0"/>
              <a:t>Even-driven background functions</a:t>
            </a:r>
            <a:r>
              <a:rPr lang="en-US" dirty="0"/>
              <a:t>, which we can use to handle events from the cloud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537589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 of 2</a:t>
            </a:r>
            <a:r>
              <a:rPr lang="en-US" baseline="30000" dirty="0"/>
              <a:t>nd</a:t>
            </a:r>
            <a:r>
              <a:rPr lang="en-US" dirty="0"/>
              <a:t> Generation Google Cloud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1581"/>
            <a:ext cx="3909060" cy="2756059"/>
          </a:xfrm>
        </p:spPr>
        <p:txBody>
          <a:bodyPr/>
          <a:lstStyle/>
          <a:p>
            <a:r>
              <a:rPr lang="en-US" dirty="0"/>
              <a:t>Longer request processing</a:t>
            </a:r>
          </a:p>
          <a:p>
            <a:r>
              <a:rPr lang="en-US" dirty="0"/>
              <a:t>Larger instances</a:t>
            </a:r>
          </a:p>
          <a:p>
            <a:r>
              <a:rPr lang="en-US" dirty="0"/>
              <a:t>Concurrency </a:t>
            </a:r>
          </a:p>
          <a:p>
            <a:pPr lvl="1"/>
            <a:r>
              <a:rPr lang="en-US" dirty="0"/>
              <a:t>up to 1,000 concurrent requests per function instance</a:t>
            </a:r>
          </a:p>
          <a:p>
            <a:r>
              <a:rPr lang="en-US" dirty="0"/>
              <a:t>Triggers from over 90 event sources.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0" y="837112"/>
            <a:ext cx="4330064" cy="33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1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CE6B-04E4-FF27-9F9D-D247E6B2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84" y="254074"/>
            <a:ext cx="7848000" cy="351226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C3B89-7EE3-9CE2-7202-55BEC99BD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783772"/>
            <a:ext cx="7848000" cy="3159238"/>
          </a:xfrm>
        </p:spPr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MLOps</a:t>
            </a:r>
            <a:r>
              <a:rPr lang="en-US" dirty="0"/>
              <a:t>  in the GCP (Google Cloud Platform)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96937-6A57-3EF8-A746-7442AD7EB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6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5" name="Picture 2" descr="Automated ML Pipeline">
            <a:extLst>
              <a:ext uri="{FF2B5EF4-FFF2-40B4-BE49-F238E27FC236}">
                <a16:creationId xmlns:a16="http://schemas.microsoft.com/office/drawing/2014/main" id="{78C652BB-84B9-CB6C-5769-590F2A4FB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0" y="1200490"/>
            <a:ext cx="3956132" cy="296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2B2E9-0197-EF0C-2D88-945BFC71A89C}"/>
              </a:ext>
            </a:extLst>
          </p:cNvPr>
          <p:cNvSpPr txBox="1"/>
          <p:nvPr/>
        </p:nvSpPr>
        <p:spPr>
          <a:xfrm>
            <a:off x="5085470" y="1282969"/>
            <a:ext cx="32092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DS Experiments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Vertex AI notebooks and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CI-CD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Google Cloud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Event-Driven Triggers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Cloud Functions and Cloud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Hosting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Cloud Run</a:t>
            </a:r>
          </a:p>
          <a:p>
            <a:r>
              <a:rPr lang="en-US" sz="1600" dirty="0"/>
              <a:t> 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320018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Event-Driven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273" y="1041621"/>
            <a:ext cx="6965342" cy="3267986"/>
          </a:xfrm>
        </p:spPr>
        <p:txBody>
          <a:bodyPr/>
          <a:lstStyle/>
          <a:p>
            <a:r>
              <a:rPr lang="en-GB" dirty="0"/>
              <a:t>Functions that are triggered by </a:t>
            </a:r>
            <a:r>
              <a:rPr lang="en-US" dirty="0"/>
              <a:t>events from the Cloud infrastructure.</a:t>
            </a:r>
          </a:p>
          <a:p>
            <a:pPr lvl="1"/>
            <a:r>
              <a:rPr lang="en-GB" dirty="0">
                <a:hlinkClick r:id="rId3"/>
              </a:rPr>
              <a:t>https://cloud.google.com/functions/docs/calling</a:t>
            </a:r>
            <a:endParaRPr lang="en-GB" dirty="0"/>
          </a:p>
          <a:p>
            <a:pPr lvl="2"/>
            <a:r>
              <a:rPr lang="en-GB" sz="1350" dirty="0"/>
              <a:t>HTTP Triggers</a:t>
            </a:r>
          </a:p>
          <a:p>
            <a:pPr lvl="2"/>
            <a:r>
              <a:rPr lang="en-GB" sz="1350" dirty="0"/>
              <a:t>Cloud Pub/Sub Triggers</a:t>
            </a:r>
          </a:p>
          <a:p>
            <a:pPr lvl="2"/>
            <a:r>
              <a:rPr lang="en-GB" sz="1350" dirty="0"/>
              <a:t>Cloud Storage Triggers</a:t>
            </a:r>
          </a:p>
          <a:p>
            <a:pPr lvl="2"/>
            <a:r>
              <a:rPr lang="en-GB" sz="1350" dirty="0"/>
              <a:t>Direct Triggers</a:t>
            </a:r>
          </a:p>
          <a:p>
            <a:pPr lvl="2"/>
            <a:r>
              <a:rPr lang="en-GB" sz="1350" dirty="0"/>
              <a:t>Cloud </a:t>
            </a:r>
            <a:r>
              <a:rPr lang="en-GB" sz="1350" dirty="0" err="1"/>
              <a:t>Firestore</a:t>
            </a:r>
            <a:endParaRPr lang="en-GB" sz="1350" dirty="0"/>
          </a:p>
          <a:p>
            <a:pPr lvl="2"/>
            <a:r>
              <a:rPr lang="en-GB" sz="1350" dirty="0"/>
              <a:t>Analytics for Firebase</a:t>
            </a:r>
          </a:p>
          <a:p>
            <a:pPr lvl="2"/>
            <a:r>
              <a:rPr lang="en-GB" sz="1350" dirty="0"/>
              <a:t>Firebase </a:t>
            </a:r>
            <a:r>
              <a:rPr lang="en-GB" sz="1350" dirty="0" err="1"/>
              <a:t>Realtime</a:t>
            </a:r>
            <a:r>
              <a:rPr lang="en-GB" sz="1350" dirty="0"/>
              <a:t> Database</a:t>
            </a:r>
          </a:p>
          <a:p>
            <a:pPr lvl="2"/>
            <a:r>
              <a:rPr lang="en-GB" sz="1350" dirty="0"/>
              <a:t>Firebase Authentication</a:t>
            </a:r>
          </a:p>
          <a:p>
            <a:pPr lvl="2"/>
            <a:r>
              <a:rPr lang="en-GB" sz="1350" b="1" dirty="0" err="1"/>
              <a:t>Eventarc</a:t>
            </a:r>
            <a:r>
              <a:rPr lang="en-GB" sz="1350" b="1" dirty="0"/>
              <a:t> </a:t>
            </a:r>
            <a:r>
              <a:rPr lang="en-GB" sz="1350" dirty="0"/>
              <a:t>Triggers</a:t>
            </a:r>
          </a:p>
        </p:txBody>
      </p:sp>
      <p:pic>
        <p:nvPicPr>
          <p:cNvPr id="1026" name="Picture 2" descr="Benchmark architecture diagr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13" y="1924216"/>
            <a:ext cx="5217484" cy="23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8000" y="4440498"/>
            <a:ext cx="6920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ref: https://laptrinhx.com/signify-chooses-google-cloud-iot-core-to-power-philips-hue-smart-lighting-2104641386/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05F19-6B24-5C54-50F6-55EFAE89C68A}"/>
              </a:ext>
            </a:extLst>
          </p:cNvPr>
          <p:cNvSpPr txBox="1"/>
          <p:nvPr/>
        </p:nvSpPr>
        <p:spPr>
          <a:xfrm>
            <a:off x="4201997" y="41875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 use case of simulation using virtual devices</a:t>
            </a:r>
          </a:p>
        </p:txBody>
      </p:sp>
    </p:spTree>
    <p:extLst>
      <p:ext uri="{BB962C8B-B14F-4D97-AF65-F5344CB8AC3E}">
        <p14:creationId xmlns:p14="http://schemas.microsoft.com/office/powerpoint/2010/main" val="2040208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38B2-F96D-16FE-96F1-9C4FF935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Eventarc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D32B8-EBF5-4932-8780-9E0C954C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Eventarc</a:t>
            </a:r>
            <a:r>
              <a:rPr lang="en-US" dirty="0"/>
              <a:t> is a new product from Google to help building event-driven architectures.</a:t>
            </a:r>
          </a:p>
          <a:p>
            <a:r>
              <a:rPr lang="en-US" dirty="0"/>
              <a:t>Events are routed from an event producer/provider(the source) to interested event consumers (the destinations). </a:t>
            </a:r>
          </a:p>
          <a:p>
            <a:pPr lvl="1"/>
            <a:r>
              <a:rPr lang="en-US" dirty="0"/>
              <a:t>Producers and consumers can be microservices.</a:t>
            </a:r>
          </a:p>
          <a:p>
            <a:pPr lvl="1"/>
            <a:r>
              <a:rPr lang="en-US" dirty="0"/>
              <a:t>Google Pub/Sub is used for routing events to a specific consumer.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Cloud Functions always use </a:t>
            </a:r>
            <a:r>
              <a:rPr lang="en-US" dirty="0" err="1"/>
              <a:t>Eventarc</a:t>
            </a:r>
            <a:r>
              <a:rPr lang="en-US" dirty="0"/>
              <a:t>.</a:t>
            </a:r>
          </a:p>
          <a:p>
            <a:r>
              <a:rPr lang="en-US" dirty="0"/>
              <a:t>Events use </a:t>
            </a:r>
            <a:r>
              <a:rPr lang="en-US" dirty="0" err="1"/>
              <a:t>CloudEvents</a:t>
            </a:r>
            <a:r>
              <a:rPr lang="en-US" dirty="0"/>
              <a:t> format</a:t>
            </a:r>
          </a:p>
          <a:p>
            <a:pPr lvl="1"/>
            <a:r>
              <a:rPr lang="en-US" dirty="0" err="1"/>
              <a:t>CloudEvents</a:t>
            </a:r>
            <a:r>
              <a:rPr lang="en-US" dirty="0"/>
              <a:t> is a specification for describing event data in common formats to provide interoperability across services, platforms and systems. </a:t>
            </a:r>
          </a:p>
          <a:p>
            <a:pPr lvl="1"/>
            <a:r>
              <a:rPr lang="en-US" dirty="0">
                <a:hlinkClick r:id="rId2"/>
              </a:rPr>
              <a:t>https://github.com/cloudevents/spec</a:t>
            </a:r>
            <a:r>
              <a:rPr lang="en-US" dirty="0"/>
              <a:t> </a:t>
            </a:r>
          </a:p>
          <a:p>
            <a:r>
              <a:rPr lang="en-US" dirty="0"/>
              <a:t>Support many event providers, destinations, and event types</a:t>
            </a:r>
          </a:p>
          <a:p>
            <a:pPr lvl="1"/>
            <a:r>
              <a:rPr lang="en-US" dirty="0">
                <a:hlinkClick r:id="rId3"/>
              </a:rPr>
              <a:t>https://cloud.google.com/eventarc/docs/event-providers-targets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https://cloud.google.com/eventarc/docs/event-types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61470-EF3C-D4CA-C7F3-FC7464D7C4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61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5791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38B2-F96D-16FE-96F1-9C4FF935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77" y="174638"/>
            <a:ext cx="7848000" cy="35122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Eventarc</a:t>
            </a:r>
            <a:r>
              <a:rPr lang="en-US" dirty="0"/>
              <a:t>?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61470-EF3C-D4CA-C7F3-FC7464D7C4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62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7A2F6F0-238B-CC08-BAB0-5726236EF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7" y="525864"/>
            <a:ext cx="6618241" cy="42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28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Google Pub/sub?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2" y="871265"/>
            <a:ext cx="4602249" cy="25918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1862" y="3792832"/>
            <a:ext cx="20697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b="1" dirty="0"/>
              <a:t>Pub/Sub message 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2555337" y="4422593"/>
            <a:ext cx="386836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hlinkClick r:id="rId3"/>
              </a:rPr>
              <a:t>https://cloud.google.com/pubsub/docs/overview</a:t>
            </a:r>
            <a:r>
              <a:rPr lang="en-GB" sz="1350" dirty="0"/>
              <a:t> 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587240" y="973874"/>
            <a:ext cx="4046219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/>
              <a:t>Google Pub/Sub is a message broker, similar to Kafka.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b="1" dirty="0"/>
              <a:t>Topic</a:t>
            </a:r>
            <a:r>
              <a:rPr lang="en-US" altLang="en-US" sz="1400" dirty="0"/>
              <a:t>. A named resource to which messages are sent by publishers.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b="1" dirty="0"/>
              <a:t>Subscription</a:t>
            </a:r>
            <a:r>
              <a:rPr lang="en-US" altLang="en-US" sz="1400" dirty="0"/>
              <a:t>. A named resource representing the stream of messages from a single, specific topic, to be delivered to the subscribing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b="1" dirty="0"/>
              <a:t>Publisher</a:t>
            </a:r>
            <a:r>
              <a:rPr lang="en-US" altLang="en-US" sz="1400" dirty="0"/>
              <a:t>. An application that creates and sends messages to a topic(s).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b="1" dirty="0"/>
              <a:t>Subscriber</a:t>
            </a:r>
            <a:r>
              <a:rPr lang="en-US" altLang="en-US" sz="1400" dirty="0"/>
              <a:t>. An application with a subscription to a topic(s) to receive messages from it.</a:t>
            </a:r>
          </a:p>
        </p:txBody>
      </p:sp>
    </p:spTree>
    <p:extLst>
      <p:ext uri="{BB962C8B-B14F-4D97-AF65-F5344CB8AC3E}">
        <p14:creationId xmlns:p14="http://schemas.microsoft.com/office/powerpoint/2010/main" val="9279418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Pub/sub (Cont’d)</a:t>
            </a:r>
          </a:p>
        </p:txBody>
      </p:sp>
      <p:pic>
        <p:nvPicPr>
          <p:cNvPr id="2050" name="Picture 2" descr="https://www.enterpriseintegrationpatterns.com/img/google_pub_su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164" y="1072648"/>
            <a:ext cx="4070196" cy="29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20849" y="4233632"/>
            <a:ext cx="5724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hlinkClick r:id="rId3"/>
              </a:rPr>
              <a:t>https://www.enterpriseintegrationpatterns.com/patterns/messaging/PublishSubscribeChannel.html</a:t>
            </a:r>
            <a:r>
              <a:rPr lang="en-GB" sz="9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1056" y="1676428"/>
            <a:ext cx="2439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Implementing </a:t>
            </a:r>
            <a:r>
              <a:rPr lang="en-US" b="1" i="1" dirty="0"/>
              <a:t>point-to-point</a:t>
            </a:r>
            <a:r>
              <a:rPr lang="en-US" dirty="0"/>
              <a:t> and </a:t>
            </a:r>
            <a:r>
              <a:rPr lang="en-US" b="1" i="1" dirty="0"/>
              <a:t>publish-subscribe</a:t>
            </a:r>
            <a:r>
              <a:rPr lang="en-US" dirty="0"/>
              <a:t> messaging channels with Google Pub-Sub.</a:t>
            </a:r>
          </a:p>
        </p:txBody>
      </p:sp>
    </p:spTree>
    <p:extLst>
      <p:ext uri="{BB962C8B-B14F-4D97-AF65-F5344CB8AC3E}">
        <p14:creationId xmlns:p14="http://schemas.microsoft.com/office/powerpoint/2010/main" val="3194646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Pub/sub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Pull vs Push models </a:t>
            </a:r>
          </a:p>
          <a:p>
            <a:pPr lvl="2"/>
            <a:r>
              <a:rPr lang="en-GB" sz="1600" dirty="0">
                <a:hlinkClick r:id="rId3"/>
              </a:rPr>
              <a:t>https://cloud.google.com/run/docs/triggering/pubsub-push</a:t>
            </a:r>
            <a:endParaRPr lang="en-GB" sz="1600" dirty="0"/>
          </a:p>
          <a:p>
            <a:pPr lvl="2"/>
            <a:r>
              <a:rPr lang="en-GB" sz="1600" dirty="0">
                <a:hlinkClick r:id="rId4"/>
              </a:rPr>
              <a:t>https://cloud.google.com/pubsub/docs/push?hl=IT</a:t>
            </a:r>
            <a:r>
              <a:rPr lang="en-GB" sz="1600" dirty="0"/>
              <a:t> </a:t>
            </a:r>
          </a:p>
          <a:p>
            <a:pPr lvl="2"/>
            <a:r>
              <a:rPr lang="en-GB" sz="1600" dirty="0">
                <a:hlinkClick r:id="rId5"/>
              </a:rPr>
              <a:t>https://cloud.google.com/pubsub/docs/subscriber#create</a:t>
            </a:r>
            <a:r>
              <a:rPr lang="en-GB" sz="1600" dirty="0"/>
              <a:t> </a:t>
            </a:r>
          </a:p>
          <a:p>
            <a:pPr lvl="1"/>
            <a:endParaRPr lang="en-GB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95" y="2049283"/>
            <a:ext cx="2849717" cy="2101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7106" y="2119362"/>
            <a:ext cx="2834934" cy="20771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1289" y="4276613"/>
            <a:ext cx="26661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Pull (Polling Consumer Pattern)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5568" y="4276613"/>
            <a:ext cx="31951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Push (Event-Driven Consumer Pattern)</a:t>
            </a:r>
          </a:p>
        </p:txBody>
      </p:sp>
      <p:sp>
        <p:nvSpPr>
          <p:cNvPr id="4" name="Rectangle 3"/>
          <p:cNvSpPr/>
          <p:nvPr/>
        </p:nvSpPr>
        <p:spPr>
          <a:xfrm>
            <a:off x="6511429" y="2299965"/>
            <a:ext cx="245016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2124"/>
                </a:solidFill>
                <a:latin typeface="Roboto"/>
              </a:rPr>
              <a:t>A subscriber receives messages either by Pub/Sub </a:t>
            </a:r>
            <a:r>
              <a:rPr lang="en-US" sz="1400" b="1" dirty="0">
                <a:solidFill>
                  <a:srgbClr val="202124"/>
                </a:solidFill>
                <a:latin typeface="Roboto"/>
              </a:rPr>
              <a:t>pushing</a:t>
            </a:r>
            <a:r>
              <a:rPr lang="en-US" sz="1400" dirty="0">
                <a:solidFill>
                  <a:srgbClr val="202124"/>
                </a:solidFill>
                <a:latin typeface="Roboto"/>
              </a:rPr>
              <a:t> them to the subscriber's chosen endpoint, or by the subscriber </a:t>
            </a:r>
            <a:r>
              <a:rPr lang="en-US" sz="1400" b="1" dirty="0">
                <a:solidFill>
                  <a:srgbClr val="202124"/>
                </a:solidFill>
                <a:latin typeface="Roboto"/>
              </a:rPr>
              <a:t>pulling</a:t>
            </a:r>
            <a:r>
              <a:rPr lang="en-US" sz="1400" dirty="0">
                <a:solidFill>
                  <a:srgbClr val="202124"/>
                </a:solidFill>
                <a:latin typeface="Roboto"/>
              </a:rPr>
              <a:t> them from the topic.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69620" y="4656812"/>
            <a:ext cx="63322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See </a:t>
            </a:r>
            <a:r>
              <a:rPr lang="en-US" sz="1100" dirty="0">
                <a:hlinkClick r:id="rId8"/>
              </a:rPr>
              <a:t>https://medium.com/google-cloud/secure-pubsub-push-with-cloud-endpoints-6a1adc36db9f</a:t>
            </a:r>
            <a:r>
              <a:rPr lang="en-US" sz="1100" dirty="0"/>
              <a:t>  for push-based model for RESTful </a:t>
            </a:r>
            <a:r>
              <a:rPr lang="en-US" sz="1100" dirty="0" err="1"/>
              <a:t>microservice</a:t>
            </a:r>
            <a:r>
              <a:rPr lang="en-US" sz="1100" dirty="0"/>
              <a:t> execution </a:t>
            </a:r>
          </a:p>
        </p:txBody>
      </p:sp>
    </p:spTree>
    <p:extLst>
      <p:ext uri="{BB962C8B-B14F-4D97-AF65-F5344CB8AC3E}">
        <p14:creationId xmlns:p14="http://schemas.microsoft.com/office/powerpoint/2010/main" val="3814628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BB1A-AC68-9C35-7427-F12B140D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783" y="2162872"/>
            <a:ext cx="7848000" cy="351226"/>
          </a:xfrm>
        </p:spPr>
        <p:txBody>
          <a:bodyPr/>
          <a:lstStyle/>
          <a:p>
            <a:r>
              <a:rPr lang="en-US" dirty="0"/>
              <a:t>Let’s Cloud Functions and Cloud Events to Triger Pipelines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792D1-256B-A963-FC06-376EEBA56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66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928850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76" y="424595"/>
            <a:ext cx="7848000" cy="351226"/>
          </a:xfrm>
        </p:spPr>
        <p:txBody>
          <a:bodyPr/>
          <a:lstStyle/>
          <a:p>
            <a:r>
              <a:rPr lang="en-GB" dirty="0"/>
              <a:t>Configuring APIs and IAM for </a:t>
            </a:r>
            <a:r>
              <a:rPr lang="en-US" sz="2000" dirty="0"/>
              <a:t>Cloud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176" y="985963"/>
            <a:ext cx="7971624" cy="3225162"/>
          </a:xfrm>
        </p:spPr>
        <p:txBody>
          <a:bodyPr>
            <a:normAutofit/>
          </a:bodyPr>
          <a:lstStyle/>
          <a:p>
            <a:r>
              <a:rPr lang="en-US" sz="2000" dirty="0"/>
              <a:t>Go to </a:t>
            </a:r>
            <a:r>
              <a:rPr lang="en-US" sz="2000" b="1" i="1" dirty="0"/>
              <a:t>APIs &amp; Services </a:t>
            </a:r>
            <a:r>
              <a:rPr lang="en-US" sz="2000" dirty="0"/>
              <a:t>and enable Cloud Functions, </a:t>
            </a:r>
            <a:r>
              <a:rPr lang="en-US" sz="2000" dirty="0" err="1"/>
              <a:t>EventArc</a:t>
            </a:r>
            <a:r>
              <a:rPr lang="en-US" sz="2000" dirty="0"/>
              <a:t>, </a:t>
            </a:r>
            <a:r>
              <a:rPr lang="en-US" sz="2000" dirty="0" err="1"/>
              <a:t>EventArch</a:t>
            </a:r>
            <a:r>
              <a:rPr lang="en-US" sz="2000" dirty="0"/>
              <a:t> Publishing, Artifact Registry, Cloud Run, and Pub/Sub APIs</a:t>
            </a:r>
            <a:r>
              <a:rPr lang="en-US" sz="2000" b="1" i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A9647-6417-3FCB-C4CD-19C57C6B8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7" y="2012605"/>
            <a:ext cx="2761084" cy="2455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EAB29-40DA-8729-FDC8-DC7B67AD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77" y="2364010"/>
            <a:ext cx="3363602" cy="150106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A43148D-2539-5668-04AF-D6545923F0BF}"/>
              </a:ext>
            </a:extLst>
          </p:cNvPr>
          <p:cNvSpPr/>
          <p:nvPr/>
        </p:nvSpPr>
        <p:spPr>
          <a:xfrm>
            <a:off x="3456586" y="2598544"/>
            <a:ext cx="341691" cy="355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B4E3943-DAAC-076C-C2F9-DE43B6FD3C28}"/>
              </a:ext>
            </a:extLst>
          </p:cNvPr>
          <p:cNvSpPr/>
          <p:nvPr/>
        </p:nvSpPr>
        <p:spPr>
          <a:xfrm>
            <a:off x="7447545" y="2573108"/>
            <a:ext cx="341691" cy="355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C9E0E-CEF5-8059-D92B-462725ED9799}"/>
              </a:ext>
            </a:extLst>
          </p:cNvPr>
          <p:cNvSpPr txBox="1"/>
          <p:nvPr/>
        </p:nvSpPr>
        <p:spPr>
          <a:xfrm>
            <a:off x="7789236" y="2375877"/>
            <a:ext cx="1198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Search APIs and enable them</a:t>
            </a:r>
          </a:p>
        </p:txBody>
      </p:sp>
    </p:spTree>
    <p:extLst>
      <p:ext uri="{BB962C8B-B14F-4D97-AF65-F5344CB8AC3E}">
        <p14:creationId xmlns:p14="http://schemas.microsoft.com/office/powerpoint/2010/main" val="2465806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Configuring APIs and IAM for </a:t>
            </a:r>
            <a:r>
              <a:rPr lang="en-US" sz="2000" dirty="0"/>
              <a:t>Cloud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581" y="944880"/>
            <a:ext cx="7208520" cy="3214756"/>
          </a:xfrm>
        </p:spPr>
        <p:txBody>
          <a:bodyPr/>
          <a:lstStyle/>
          <a:p>
            <a:r>
              <a:rPr lang="en-GB" sz="1800" dirty="0"/>
              <a:t>Configure GCP Storage and </a:t>
            </a:r>
            <a:r>
              <a:rPr lang="en-US" sz="1600" dirty="0" err="1"/>
              <a:t>EventArc</a:t>
            </a:r>
            <a:r>
              <a:rPr lang="en-US" sz="1400" dirty="0"/>
              <a:t> </a:t>
            </a:r>
            <a:r>
              <a:rPr lang="en-GB" sz="1800" dirty="0"/>
              <a:t>Permissions</a:t>
            </a:r>
          </a:p>
          <a:p>
            <a:pPr lvl="1"/>
            <a:r>
              <a:rPr lang="en-GB" sz="1500" dirty="0"/>
              <a:t>If you have not configured the permissions correctly, you may get errors like the following.</a:t>
            </a:r>
          </a:p>
          <a:p>
            <a:pPr marL="342900" lvl="1" indent="0">
              <a:buNone/>
            </a:pPr>
            <a:r>
              <a:rPr lang="en-US" sz="1500" i="1" dirty="0"/>
              <a:t>….@appspot.gserviceaccount.com does not have </a:t>
            </a:r>
            <a:r>
              <a:rPr lang="en-US" sz="1500" i="1" dirty="0" err="1"/>
              <a:t>storage.buckets.get</a:t>
            </a:r>
            <a:r>
              <a:rPr lang="en-US" sz="1500" i="1" dirty="0"/>
              <a:t> access to the Google Cloud Storage bucket.</a:t>
            </a:r>
            <a:endParaRPr lang="en-GB" sz="15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63153" y="2444417"/>
            <a:ext cx="2934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r>
              <a:rPr lang="en-US" dirty="0"/>
              <a:t>Add Storage Admin, Pub/Sub Admin, </a:t>
            </a:r>
            <a:r>
              <a:rPr lang="en-US" dirty="0" err="1"/>
              <a:t>EventArc</a:t>
            </a:r>
            <a:r>
              <a:rPr lang="en-US" dirty="0"/>
              <a:t> Admin Roles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097912" y="2670870"/>
            <a:ext cx="437322" cy="373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D74F9-E7C4-BD82-6E3C-606E4BF5B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234" y="3467546"/>
            <a:ext cx="5296542" cy="833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3D556B-8648-1C15-E65D-87644401F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110" y="2270742"/>
            <a:ext cx="5565890" cy="11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25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B3D3-5714-9291-EE43-376A85E6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31" y="448791"/>
            <a:ext cx="7848000" cy="351226"/>
          </a:xfrm>
        </p:spPr>
        <p:txBody>
          <a:bodyPr/>
          <a:lstStyle/>
          <a:p>
            <a:r>
              <a:rPr lang="en-GB" dirty="0"/>
              <a:t>Configuring APIs and IAM for </a:t>
            </a:r>
            <a:r>
              <a:rPr lang="en-US" sz="2000" dirty="0"/>
              <a:t>Cloud Functions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899CD-8B88-40AF-F00D-792B5C3255A0}"/>
              </a:ext>
            </a:extLst>
          </p:cNvPr>
          <p:cNvSpPr txBox="1"/>
          <p:nvPr/>
        </p:nvSpPr>
        <p:spPr>
          <a:xfrm>
            <a:off x="457199" y="976923"/>
            <a:ext cx="761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Grant the </a:t>
            </a:r>
            <a:r>
              <a:rPr lang="en-US" i="1" dirty="0" err="1"/>
              <a:t>pubsub.publisher</a:t>
            </a:r>
            <a:r>
              <a:rPr lang="en-US" i="1" dirty="0"/>
              <a:t> role </a:t>
            </a:r>
            <a:r>
              <a:rPr lang="en-US" dirty="0"/>
              <a:t>to the Cloud Storage service account: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698CA-3091-9598-A728-C0F146307FB8}"/>
              </a:ext>
            </a:extLst>
          </p:cNvPr>
          <p:cNvSpPr txBox="1"/>
          <p:nvPr/>
        </p:nvSpPr>
        <p:spPr>
          <a:xfrm>
            <a:off x="125298" y="3984485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storage service account name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53F0DA-E42B-E858-A697-15131A7ADD88}"/>
              </a:ext>
            </a:extLst>
          </p:cNvPr>
          <p:cNvSpPr/>
          <p:nvPr/>
        </p:nvSpPr>
        <p:spPr>
          <a:xfrm>
            <a:off x="3628682" y="2487688"/>
            <a:ext cx="344659" cy="267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182957-9EFA-83F5-B00C-B461373AB011}"/>
              </a:ext>
            </a:extLst>
          </p:cNvPr>
          <p:cNvSpPr txBox="1"/>
          <p:nvPr/>
        </p:nvSpPr>
        <p:spPr>
          <a:xfrm>
            <a:off x="4363839" y="4008296"/>
            <a:ext cx="4018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 a new Grant Access (IAM and Admin)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89A27-4DBC-C4BB-24AD-7581D14E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8" y="1494092"/>
            <a:ext cx="3581540" cy="2356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8B5DE-330C-92BA-72EF-3C28C0FD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93" y="1555899"/>
            <a:ext cx="4576664" cy="22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C8C7-DA96-EA77-7C96-9B9277E4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3C4F3-BB32-9D5D-C1ED-BE7482BB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  <a:p>
            <a:pPr lvl="1"/>
            <a:r>
              <a:rPr lang="en-US" dirty="0"/>
              <a:t>Original source code is from </a:t>
            </a:r>
            <a:r>
              <a:rPr lang="en-US" dirty="0">
                <a:hlinkClick r:id="rId2"/>
              </a:rPr>
              <a:t>https://machinelearningmastery.com/save-load-keras-deep-learning-models/</a:t>
            </a:r>
            <a:endParaRPr lang="en-US" dirty="0"/>
          </a:p>
          <a:p>
            <a:pPr lvl="1"/>
            <a:r>
              <a:rPr lang="en-US" dirty="0"/>
              <a:t>Predict if a user has diabetes or not. </a:t>
            </a:r>
          </a:p>
          <a:p>
            <a:r>
              <a:rPr lang="en-US" dirty="0"/>
              <a:t>I refactored the source code to make it a distributed ML application with the separate components for model training, prediction, and UI.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61B9A-AC7E-B03A-8320-782850F47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7</a:t>
            </a:fld>
            <a:r>
              <a:rPr lang="nl-NL"/>
              <a:t>]</a:t>
            </a:r>
            <a:endParaRPr lang="nl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A24580-D657-B47E-8D8A-4DAD8014D514}"/>
              </a:ext>
            </a:extLst>
          </p:cNvPr>
          <p:cNvSpPr/>
          <p:nvPr/>
        </p:nvSpPr>
        <p:spPr>
          <a:xfrm>
            <a:off x="4037480" y="3031701"/>
            <a:ext cx="1490152" cy="76482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Prediction</a:t>
            </a:r>
          </a:p>
          <a:p>
            <a:pPr algn="ctr"/>
            <a:r>
              <a:rPr lang="en-US" sz="1400" dirty="0"/>
              <a:t>API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63EE8A-72BA-DCBD-AC51-0A8BF9F79FA6}"/>
              </a:ext>
            </a:extLst>
          </p:cNvPr>
          <p:cNvSpPr/>
          <p:nvPr/>
        </p:nvSpPr>
        <p:spPr>
          <a:xfrm>
            <a:off x="1937220" y="3057128"/>
            <a:ext cx="1540219" cy="76482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Prediction</a:t>
            </a:r>
            <a:br>
              <a:rPr lang="en-US" sz="1400" dirty="0"/>
            </a:br>
            <a:r>
              <a:rPr lang="en-US" sz="1400" dirty="0"/>
              <a:t>UI</a:t>
            </a:r>
          </a:p>
        </p:txBody>
      </p:sp>
      <p:pic>
        <p:nvPicPr>
          <p:cNvPr id="8" name="Picture 2" descr="Chrome, google, browser icon - Free download on Iconfinder">
            <a:extLst>
              <a:ext uri="{FF2B5EF4-FFF2-40B4-BE49-F238E27FC236}">
                <a16:creationId xmlns:a16="http://schemas.microsoft.com/office/drawing/2014/main" id="{518AFB21-3DBC-B026-6542-99959561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18" y="2956457"/>
            <a:ext cx="992524" cy="99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9ED249-51F2-1DDB-D359-748499FAF374}"/>
              </a:ext>
            </a:extLst>
          </p:cNvPr>
          <p:cNvCxnSpPr>
            <a:cxnSpLocks/>
          </p:cNvCxnSpPr>
          <p:nvPr/>
        </p:nvCxnSpPr>
        <p:spPr>
          <a:xfrm>
            <a:off x="1318940" y="3429858"/>
            <a:ext cx="616540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B3E7D9-38BB-D21F-715F-71DDE81DF6F3}"/>
              </a:ext>
            </a:extLst>
          </p:cNvPr>
          <p:cNvCxnSpPr>
            <a:cxnSpLocks/>
          </p:cNvCxnSpPr>
          <p:nvPr/>
        </p:nvCxnSpPr>
        <p:spPr>
          <a:xfrm>
            <a:off x="3477439" y="3414114"/>
            <a:ext cx="571978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AB7203A8-935C-6236-B19A-6CD205FF79CA}"/>
              </a:ext>
            </a:extLst>
          </p:cNvPr>
          <p:cNvSpPr/>
          <p:nvPr/>
        </p:nvSpPr>
        <p:spPr>
          <a:xfrm>
            <a:off x="5929541" y="2786966"/>
            <a:ext cx="992525" cy="627148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model.h5/</a:t>
            </a:r>
            <a:r>
              <a:rPr lang="en-US" sz="1400" dirty="0" err="1"/>
              <a:t>pkl</a:t>
            </a:r>
            <a:endParaRPr 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966856-AD6A-549F-1C2E-60DA0CD128B2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5527632" y="3100540"/>
            <a:ext cx="401909" cy="31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521844B-A8B1-CC61-B2AE-B1D36F29CEBC}"/>
              </a:ext>
            </a:extLst>
          </p:cNvPr>
          <p:cNvSpPr/>
          <p:nvPr/>
        </p:nvSpPr>
        <p:spPr>
          <a:xfrm>
            <a:off x="7356668" y="3522401"/>
            <a:ext cx="1248223" cy="76482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Training API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D3240B-9341-DE7E-DD95-D999748D15FE}"/>
              </a:ext>
            </a:extLst>
          </p:cNvPr>
          <p:cNvSpPr/>
          <p:nvPr/>
        </p:nvSpPr>
        <p:spPr>
          <a:xfrm>
            <a:off x="7356668" y="2571467"/>
            <a:ext cx="1248223" cy="76482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Training Pipeline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B9BEDC-D2E1-231C-72D2-B6F4A0B6ED96}"/>
              </a:ext>
            </a:extLst>
          </p:cNvPr>
          <p:cNvCxnSpPr>
            <a:cxnSpLocks/>
            <a:stCxn id="36" idx="2"/>
          </p:cNvCxnSpPr>
          <p:nvPr/>
        </p:nvCxnSpPr>
        <p:spPr>
          <a:xfrm flipH="1" flipV="1">
            <a:off x="6922066" y="3378842"/>
            <a:ext cx="434602" cy="52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F0444A-E4F1-313A-D261-2AEB2BBB477C}"/>
              </a:ext>
            </a:extLst>
          </p:cNvPr>
          <p:cNvCxnSpPr>
            <a:cxnSpLocks/>
            <a:endCxn id="11" idx="4"/>
          </p:cNvCxnSpPr>
          <p:nvPr/>
        </p:nvCxnSpPr>
        <p:spPr>
          <a:xfrm flipH="1">
            <a:off x="6922066" y="2926027"/>
            <a:ext cx="401909" cy="17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3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Google Cloud SDK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946205"/>
            <a:ext cx="6948336" cy="3267417"/>
          </a:xfrm>
        </p:spPr>
        <p:txBody>
          <a:bodyPr/>
          <a:lstStyle/>
          <a:p>
            <a:r>
              <a:rPr lang="en-US" sz="1800" dirty="0"/>
              <a:t>Install and initialize the Cloud SDK </a:t>
            </a:r>
          </a:p>
          <a:p>
            <a:pPr lvl="1"/>
            <a:r>
              <a:rPr lang="en-US" sz="1500" dirty="0"/>
              <a:t>Install this in your Laptop and/or Google VM (the development environment) </a:t>
            </a:r>
          </a:p>
          <a:p>
            <a:pPr lvl="1"/>
            <a:r>
              <a:rPr lang="en-US" sz="1500" dirty="0"/>
              <a:t>Please follow the instructions at </a:t>
            </a:r>
            <a:r>
              <a:rPr lang="en-GB" sz="1500" dirty="0">
                <a:hlinkClick r:id="rId2"/>
              </a:rPr>
              <a:t>https://cloud.google.com/sdk/docs/install</a:t>
            </a:r>
            <a:r>
              <a:rPr lang="en-GB" sz="1500" dirty="0"/>
              <a:t> </a:t>
            </a:r>
          </a:p>
          <a:p>
            <a:pPr lvl="2"/>
            <a:r>
              <a:rPr lang="en-US" sz="1200" dirty="0"/>
              <a:t>Select the instructions for your operating system, e.g., </a:t>
            </a:r>
            <a:r>
              <a:rPr lang="en-US" sz="1200" dirty="0" err="1"/>
              <a:t>MaC</a:t>
            </a:r>
            <a:r>
              <a:rPr lang="en-US" sz="1200" dirty="0"/>
              <a:t> or Windows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272" y="1989652"/>
            <a:ext cx="4380064" cy="2223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8B3465-C85F-5BEE-FE99-5DA26CDF84E9}"/>
              </a:ext>
            </a:extLst>
          </p:cNvPr>
          <p:cNvSpPr txBox="1"/>
          <p:nvPr/>
        </p:nvSpPr>
        <p:spPr>
          <a:xfrm>
            <a:off x="457200" y="2224474"/>
            <a:ext cx="1695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deploy the cloud function from our laptop, we need </a:t>
            </a:r>
            <a:r>
              <a:rPr lang="en-US" dirty="0" err="1"/>
              <a:t>GCloud</a:t>
            </a:r>
            <a:r>
              <a:rPr lang="en-US" dirty="0"/>
              <a:t> SDK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79313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Google Cloud SDK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017767"/>
            <a:ext cx="7593496" cy="3195856"/>
          </a:xfrm>
        </p:spPr>
        <p:txBody>
          <a:bodyPr/>
          <a:lstStyle/>
          <a:p>
            <a:r>
              <a:rPr lang="en-GB" dirty="0"/>
              <a:t>Prepare your development environment</a:t>
            </a:r>
          </a:p>
          <a:p>
            <a:pPr lvl="1"/>
            <a:r>
              <a:rPr lang="en-GB" dirty="0"/>
              <a:t>See </a:t>
            </a:r>
            <a:r>
              <a:rPr lang="en-GB" dirty="0">
                <a:hlinkClick r:id="rId3"/>
              </a:rPr>
              <a:t>https://cloud.google.com/python/docs/setup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 am using </a:t>
            </a:r>
            <a:r>
              <a:rPr lang="en-GB" dirty="0" err="1"/>
              <a:t>PyCharm</a:t>
            </a:r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30E60-305D-DD1B-53F3-D15B0A19A588}"/>
              </a:ext>
            </a:extLst>
          </p:cNvPr>
          <p:cNvSpPr txBox="1"/>
          <p:nvPr/>
        </p:nvSpPr>
        <p:spPr>
          <a:xfrm>
            <a:off x="565624" y="2094686"/>
            <a:ext cx="793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Windows users, when you run </a:t>
            </a:r>
            <a:r>
              <a:rPr lang="en-US" b="1" i="1" dirty="0" err="1"/>
              <a:t>gcloud</a:t>
            </a:r>
            <a:r>
              <a:rPr lang="en-US" dirty="0"/>
              <a:t> commands, you may get an error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0C308-FE9E-469A-C9A4-DEC775A1C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1" y="2818925"/>
            <a:ext cx="8573477" cy="428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51B83-4EF7-E8C5-3A69-0DB2B871AD3D}"/>
              </a:ext>
            </a:extLst>
          </p:cNvPr>
          <p:cNvSpPr txBox="1"/>
          <p:nvPr/>
        </p:nvSpPr>
        <p:spPr>
          <a:xfrm>
            <a:off x="1123461" y="3323852"/>
            <a:ext cx="65988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Open </a:t>
            </a:r>
            <a:r>
              <a:rPr lang="en-US" sz="1200" dirty="0" err="1"/>
              <a:t>Powershell</a:t>
            </a:r>
            <a:r>
              <a:rPr lang="en-US" sz="1200" dirty="0"/>
              <a:t> </a:t>
            </a:r>
            <a:r>
              <a:rPr lang="en-US" sz="1200" b="1" dirty="0"/>
              <a:t>as admin </a:t>
            </a:r>
            <a:r>
              <a:rPr lang="en-US" sz="1200" dirty="0"/>
              <a:t>and change the execution policy into </a:t>
            </a:r>
            <a:r>
              <a:rPr lang="en-US" sz="1200" dirty="0" err="1"/>
              <a:t>ByPass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olidFill>
                  <a:srgbClr val="00B0F0"/>
                </a:solidFill>
              </a:rPr>
              <a:t>Set-</a:t>
            </a:r>
            <a:r>
              <a:rPr lang="en-US" sz="1200" dirty="0" err="1">
                <a:solidFill>
                  <a:srgbClr val="00B0F0"/>
                </a:solidFill>
              </a:rPr>
              <a:t>ExecutionPolicy</a:t>
            </a:r>
            <a:r>
              <a:rPr lang="en-US" sz="1200" dirty="0">
                <a:solidFill>
                  <a:srgbClr val="00B0F0"/>
                </a:solidFill>
              </a:rPr>
              <a:t> -</a:t>
            </a:r>
            <a:r>
              <a:rPr lang="en-US" sz="1200" dirty="0" err="1">
                <a:solidFill>
                  <a:srgbClr val="00B0F0"/>
                </a:solidFill>
              </a:rPr>
              <a:t>ExecutionPolicy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dirty="0" err="1">
                <a:solidFill>
                  <a:srgbClr val="00B0F0"/>
                </a:solidFill>
              </a:rPr>
              <a:t>ByPass</a:t>
            </a:r>
            <a:endParaRPr lang="en-US" sz="1200" dirty="0">
              <a:solidFill>
                <a:srgbClr val="00B0F0"/>
              </a:solidFill>
            </a:endParaRPr>
          </a:p>
          <a:p>
            <a:endParaRPr lang="en-US" sz="1200" dirty="0"/>
          </a:p>
          <a:p>
            <a:r>
              <a:rPr lang="en-US" sz="1200" dirty="0">
                <a:hlinkClick r:id="rId5"/>
              </a:rPr>
              <a:t>https://lazyadmin.nl/powershell/running-scripts-is-disabled-on-this-system/</a:t>
            </a:r>
            <a:r>
              <a:rPr lang="en-US" sz="1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924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7D0C-4F81-EC16-7D28-5AEC1A95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Check the Source Code of the Cloud functions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549D-6FC5-D234-C6D6-05C148907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cloud functions: </a:t>
            </a:r>
          </a:p>
          <a:p>
            <a:pPr lvl="1"/>
            <a:r>
              <a:rPr lang="en-US" dirty="0"/>
              <a:t>Trigger the Vertex AI Pipeline</a:t>
            </a:r>
          </a:p>
          <a:p>
            <a:pPr lvl="2"/>
            <a:r>
              <a:rPr lang="en-US" dirty="0"/>
              <a:t>Source code at  </a:t>
            </a:r>
            <a:r>
              <a:rPr lang="en-US" b="1" dirty="0"/>
              <a:t>./</a:t>
            </a:r>
            <a:r>
              <a:rPr lang="en-US" b="1" dirty="0" err="1"/>
              <a:t>trigger_vertext_ai</a:t>
            </a:r>
            <a:endParaRPr lang="en-US" b="1" dirty="0"/>
          </a:p>
          <a:p>
            <a:pPr lvl="1"/>
            <a:r>
              <a:rPr lang="en-US" dirty="0"/>
              <a:t>Trigger the CI-CD build pipeline for model deployment (prediction API and UI deployment) </a:t>
            </a:r>
          </a:p>
          <a:p>
            <a:pPr lvl="2"/>
            <a:r>
              <a:rPr lang="en-US" dirty="0"/>
              <a:t>Source code at </a:t>
            </a:r>
            <a:r>
              <a:rPr lang="en-US" b="1" dirty="0"/>
              <a:t>./</a:t>
            </a:r>
            <a:r>
              <a:rPr lang="en-US" b="1" i="1" dirty="0" err="1"/>
              <a:t>trigger_cicd_cloud_run</a:t>
            </a:r>
            <a:endParaRPr lang="en-NL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61AB-8D72-F719-79CB-27D3965FB4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72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1715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C6E3-E1DD-9246-4F1A-D04F1E75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Check Vertex AI Pipeline and its Parameters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62A31-D057-FD9C-F12E-D6A00EA1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use the version of the first Vertex AI pipeline we created.</a:t>
            </a:r>
          </a:p>
          <a:p>
            <a:pPr lvl="1"/>
            <a:r>
              <a:rPr lang="en-US" dirty="0"/>
              <a:t>The deployment into the Vertex AI’s model registry was removed</a:t>
            </a:r>
          </a:p>
          <a:p>
            <a:pPr lvl="1"/>
            <a:r>
              <a:rPr lang="en-US" dirty="0"/>
              <a:t>The new pipeline is </a:t>
            </a:r>
            <a:r>
              <a:rPr lang="en-US" b="1" i="1" dirty="0"/>
              <a:t>ml_pipeline_3.ipynb </a:t>
            </a:r>
            <a:r>
              <a:rPr lang="en-US" dirty="0"/>
              <a:t>and its definition is </a:t>
            </a:r>
            <a:r>
              <a:rPr lang="en-US" b="1" i="1" dirty="0"/>
              <a:t>diabetes_predictor_training_pipeline_3.json </a:t>
            </a:r>
            <a:r>
              <a:rPr lang="en-US" dirty="0"/>
              <a:t>(at /</a:t>
            </a:r>
            <a:r>
              <a:rPr lang="en-US" dirty="0" err="1"/>
              <a:t>pipeline_conf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parameters.json</a:t>
            </a:r>
            <a:r>
              <a:rPr lang="en-US" b="1" dirty="0"/>
              <a:t> at </a:t>
            </a:r>
            <a:r>
              <a:rPr lang="en-US" dirty="0"/>
              <a:t>/</a:t>
            </a:r>
            <a:r>
              <a:rPr lang="en-US" dirty="0" err="1"/>
              <a:t>pipeline_conf</a:t>
            </a:r>
            <a:r>
              <a:rPr lang="en-US" dirty="0"/>
              <a:t> includes the pipeline job parameters.</a:t>
            </a:r>
            <a:endParaRPr lang="en-NL" b="1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32F42-8FF0-B5AF-D4B6-8BA2C8740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73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45928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8F6F-623C-0348-73B9-4ECF6CE2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Triggering Vertex AI Training Pipelines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27703-2EE9-6301-58DA-236691F50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storage buckets</a:t>
            </a:r>
          </a:p>
          <a:p>
            <a:pPr lvl="1"/>
            <a:r>
              <a:rPr lang="en-US" b="1" i="1" dirty="0" err="1"/>
              <a:t>mlops_confs</a:t>
            </a:r>
            <a:r>
              <a:rPr lang="en-US" dirty="0"/>
              <a:t> – to store the Vertex pipeline configuration file</a:t>
            </a:r>
          </a:p>
          <a:p>
            <a:r>
              <a:rPr lang="en-US" dirty="0"/>
              <a:t>Not the region of a cloud function and the buckets (used by it) should be the same.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2A0CE-BB69-B8EC-C124-E9EB3D344F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74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50410-6DA8-ACC4-28E1-87696B365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2224495"/>
            <a:ext cx="7887294" cy="13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26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E41D-CB5C-4A1F-7F06-A64C03BE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Triggering Vertex AI Training Pipelines (Cont</a:t>
            </a:r>
            <a:r>
              <a:rPr lang="en-US" dirty="0"/>
              <a:t>’d)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0B0BF-814C-712C-725F-4F0386D5C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Upload the two files at </a:t>
            </a:r>
            <a:r>
              <a:rPr lang="en-US" sz="1800" b="1" dirty="0"/>
              <a:t>./</a:t>
            </a:r>
            <a:r>
              <a:rPr lang="en-US" sz="1800" b="1" i="1" dirty="0" err="1"/>
              <a:t>pipeline_conf</a:t>
            </a:r>
            <a:r>
              <a:rPr lang="en-US" sz="1800" b="1" i="1" dirty="0"/>
              <a:t> </a:t>
            </a:r>
            <a:r>
              <a:rPr lang="en-US" sz="1800" dirty="0"/>
              <a:t>to </a:t>
            </a:r>
            <a:r>
              <a:rPr lang="en-US" sz="1800" b="1" i="1" dirty="0" err="1"/>
              <a:t>mlops_confs</a:t>
            </a:r>
            <a:r>
              <a:rPr lang="en-US" sz="1800" dirty="0"/>
              <a:t> bucket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25546-9302-5409-30F2-BE6FE05C2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75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DEACB-DC7D-DF86-734B-AC8979F4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65" y="1727405"/>
            <a:ext cx="4079632" cy="844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32A786-630D-6624-A053-67747F63C22A}"/>
              </a:ext>
            </a:extLst>
          </p:cNvPr>
          <p:cNvSpPr txBox="1"/>
          <p:nvPr/>
        </p:nvSpPr>
        <p:spPr>
          <a:xfrm>
            <a:off x="855571" y="2899611"/>
            <a:ext cx="7165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Carefully check and update parameters in </a:t>
            </a:r>
            <a:r>
              <a:rPr lang="en-US" sz="1400" dirty="0" err="1">
                <a:solidFill>
                  <a:srgbClr val="C00000"/>
                </a:solidFill>
              </a:rPr>
              <a:t>parameters.json</a:t>
            </a:r>
            <a:r>
              <a:rPr lang="en-US" sz="1400" dirty="0">
                <a:solidFill>
                  <a:srgbClr val="C00000"/>
                </a:solidFill>
              </a:rPr>
              <a:t> before uploading it </a:t>
            </a:r>
          </a:p>
        </p:txBody>
      </p:sp>
    </p:spTree>
    <p:extLst>
      <p:ext uri="{BB962C8B-B14F-4D97-AF65-F5344CB8AC3E}">
        <p14:creationId xmlns:p14="http://schemas.microsoft.com/office/powerpoint/2010/main" val="6225862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7415-EC05-211B-3243-A3FF0A96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Triggering Vertex AI Training Pipelines (Cont</a:t>
            </a:r>
            <a:r>
              <a:rPr lang="en-US" dirty="0"/>
              <a:t>’d)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9E7BF-F739-1309-4DD0-6A3E28FC1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Deploy the cloud function at </a:t>
            </a:r>
            <a:r>
              <a:rPr lang="it-IT" sz="1600" b="1" i="1" dirty="0"/>
              <a:t>./</a:t>
            </a:r>
            <a:r>
              <a:rPr lang="it-IT" sz="1600" b="1" i="1" dirty="0" err="1"/>
              <a:t>trigger_vertext_ai</a:t>
            </a:r>
            <a:r>
              <a:rPr lang="it-IT" sz="1600" b="1" i="1" dirty="0"/>
              <a:t>   </a:t>
            </a:r>
          </a:p>
          <a:p>
            <a:pPr lvl="1"/>
            <a:r>
              <a:rPr lang="en-US" sz="1600" dirty="0"/>
              <a:t>Set the project id</a:t>
            </a:r>
          </a:p>
          <a:p>
            <a:pPr lvl="2"/>
            <a:r>
              <a:rPr lang="en-US" sz="1600" b="1" dirty="0" err="1"/>
              <a:t>gcloud</a:t>
            </a:r>
            <a:r>
              <a:rPr lang="en-US" sz="1600" b="1" dirty="0"/>
              <a:t> config set project $</a:t>
            </a:r>
            <a:r>
              <a:rPr lang="en-US" sz="1600" b="1" dirty="0" err="1"/>
              <a:t>your_project_id</a:t>
            </a:r>
            <a:endParaRPr lang="en-US" sz="1600" b="1" dirty="0"/>
          </a:p>
          <a:p>
            <a:pPr lvl="1"/>
            <a:r>
              <a:rPr lang="en-US" sz="1600" dirty="0"/>
              <a:t>You may have to first run </a:t>
            </a:r>
            <a:r>
              <a:rPr lang="en-US" sz="1600" b="1" dirty="0" err="1"/>
              <a:t>gcloud</a:t>
            </a:r>
            <a:r>
              <a:rPr lang="en-US" sz="1600" b="1" dirty="0"/>
              <a:t> auth application-default login</a:t>
            </a:r>
          </a:p>
          <a:p>
            <a:pPr lvl="2"/>
            <a:r>
              <a:rPr lang="en-US" sz="1600" dirty="0"/>
              <a:t>This makes sure the default service account is used and authenticated to execute </a:t>
            </a:r>
            <a:r>
              <a:rPr lang="en-US" sz="1600" dirty="0" err="1"/>
              <a:t>gcloud</a:t>
            </a:r>
            <a:r>
              <a:rPr lang="en-US" sz="1600" dirty="0"/>
              <a:t> commands. </a:t>
            </a:r>
          </a:p>
          <a:p>
            <a:pPr lvl="1"/>
            <a:r>
              <a:rPr lang="en-US" sz="1600" dirty="0"/>
              <a:t>Run</a:t>
            </a:r>
            <a:r>
              <a:rPr lang="en-US" sz="1600" b="1" dirty="0"/>
              <a:t> </a:t>
            </a:r>
            <a:r>
              <a:rPr lang="en-GB" sz="1600" dirty="0"/>
              <a:t>run the following command within the </a:t>
            </a:r>
            <a:r>
              <a:rPr lang="it-IT" sz="1600" dirty="0" err="1"/>
              <a:t>trigger_vertext_ai</a:t>
            </a:r>
            <a:r>
              <a:rPr lang="it-IT" sz="1600" dirty="0"/>
              <a:t> </a:t>
            </a:r>
            <a:r>
              <a:rPr lang="en-GB" sz="1600" dirty="0"/>
              <a:t>directory</a:t>
            </a:r>
          </a:p>
          <a:p>
            <a:pPr lvl="1"/>
            <a:endParaRPr lang="en-US" sz="1600" b="1" dirty="0"/>
          </a:p>
          <a:p>
            <a:pPr lvl="1"/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FB8A9-F80C-A4E5-65C5-B9F6669E3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76</a:t>
            </a:fld>
            <a:r>
              <a:rPr lang="nl-NL"/>
              <a:t>]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9815A-81C7-737F-4840-5C81A23B3243}"/>
              </a:ext>
            </a:extLst>
          </p:cNvPr>
          <p:cNvSpPr txBox="1"/>
          <p:nvPr/>
        </p:nvSpPr>
        <p:spPr>
          <a:xfrm>
            <a:off x="683689" y="2923868"/>
            <a:ext cx="803009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err="1"/>
              <a:t>gcloud</a:t>
            </a:r>
            <a:r>
              <a:rPr lang="en-US" sz="1200" dirty="0"/>
              <a:t> functions deploy </a:t>
            </a:r>
            <a:r>
              <a:rPr lang="en-US" sz="1200" dirty="0" err="1"/>
              <a:t>vertexai</a:t>
            </a:r>
            <a:r>
              <a:rPr lang="en-US" sz="1200" dirty="0"/>
              <a:t>-pipeline-trigger --runtime python310 --region=us-central1 --gen2 --entry-point=</a:t>
            </a:r>
            <a:r>
              <a:rPr lang="en-US" sz="1200" dirty="0" err="1"/>
              <a:t>trigger_vertexai_pipeline</a:t>
            </a:r>
            <a:r>
              <a:rPr lang="en-US" sz="1200" dirty="0"/>
              <a:t> --trigger-event-filters="type=google.cloud.storage.object.v1.finalized" --trigger-event-filters="bucket=</a:t>
            </a:r>
            <a:r>
              <a:rPr lang="en-US" sz="1200" b="1" dirty="0" err="1"/>
              <a:t>mlops_datas</a:t>
            </a:r>
            <a:r>
              <a:rPr lang="en-US" sz="1200" dirty="0"/>
              <a:t>" --env-vars-file .</a:t>
            </a:r>
            <a:r>
              <a:rPr lang="en-US" sz="1200" dirty="0" err="1"/>
              <a:t>env.yaml</a:t>
            </a:r>
            <a:r>
              <a:rPr lang="en-US" sz="1200" dirty="0"/>
              <a:t> --allow-unauthenticated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C4846-6D2B-54EE-71FC-3312DDAD5B66}"/>
              </a:ext>
            </a:extLst>
          </p:cNvPr>
          <p:cNvSpPr txBox="1"/>
          <p:nvPr/>
        </p:nvSpPr>
        <p:spPr>
          <a:xfrm>
            <a:off x="1115950" y="3566260"/>
            <a:ext cx="716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Carefully check and update environment variables in .</a:t>
            </a:r>
            <a:r>
              <a:rPr lang="en-US" sz="1600" dirty="0" err="1">
                <a:solidFill>
                  <a:srgbClr val="C00000"/>
                </a:solidFill>
              </a:rPr>
              <a:t>env.yaml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736F57-03F5-507B-1B5B-C1DE32CC5E68}"/>
              </a:ext>
            </a:extLst>
          </p:cNvPr>
          <p:cNvSpPr/>
          <p:nvPr/>
        </p:nvSpPr>
        <p:spPr>
          <a:xfrm>
            <a:off x="1262050" y="3962481"/>
            <a:ext cx="6012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More on Deployment Command: </a:t>
            </a:r>
            <a:r>
              <a:rPr lang="en-US" sz="1400" dirty="0">
                <a:hlinkClick r:id="rId2"/>
              </a:rPr>
              <a:t>https://cloud.google.com/sdk/gcloud/reference/app/deploy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25633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47E4-32BD-227F-2560-1CB13010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CI-CD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167AD-3DFF-E08B-48BF-D1D3A69E5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991848"/>
            <a:ext cx="8180116" cy="3159238"/>
          </a:xfrm>
        </p:spPr>
        <p:txBody>
          <a:bodyPr/>
          <a:lstStyle/>
          <a:p>
            <a:r>
              <a:rPr lang="en-US" dirty="0"/>
              <a:t>Go to the Cloud Build and create a trigger with Pub/Sub option. </a:t>
            </a:r>
          </a:p>
          <a:p>
            <a:pPr lvl="1"/>
            <a:r>
              <a:rPr lang="en-US" sz="1600" dirty="0"/>
              <a:t>Use </a:t>
            </a:r>
            <a:r>
              <a:rPr lang="en-US" sz="1600" b="1" i="1" dirty="0"/>
              <a:t>model-update</a:t>
            </a:r>
            <a:r>
              <a:rPr lang="en-US" sz="1600" dirty="0"/>
              <a:t> as the topic  (I am using this topic in the function source code)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8581D-6965-33F0-2286-0B9419D47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77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561DE4-F563-855C-2954-1E35D140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" y="1778417"/>
            <a:ext cx="3040632" cy="3026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9ED5F-1F47-35F1-4102-3525D420E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976" y="1917573"/>
            <a:ext cx="3348619" cy="23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636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1A8C-CF1B-DC05-9975-AB668F93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CI-CD Pipelines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F0E60-0C6B-2014-C3C3-5EF7C000C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991847"/>
            <a:ext cx="7848000" cy="3305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Deploy the cloud function at </a:t>
            </a:r>
            <a:r>
              <a:rPr lang="en-US" b="1" i="1" dirty="0" err="1"/>
              <a:t>trigger_cicd_cloud_run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Reupload the </a:t>
            </a:r>
            <a:r>
              <a:rPr lang="en-US" b="1" i="1" dirty="0"/>
              <a:t>training_set.csv </a:t>
            </a:r>
            <a:r>
              <a:rPr lang="en-US" dirty="0"/>
              <a:t>at </a:t>
            </a:r>
            <a:r>
              <a:rPr lang="en-US" b="1" i="1" dirty="0"/>
              <a:t>data  </a:t>
            </a:r>
            <a:r>
              <a:rPr lang="en-US" dirty="0"/>
              <a:t>to the </a:t>
            </a:r>
            <a:r>
              <a:rPr lang="en-US" sz="1800" b="1" dirty="0" err="1"/>
              <a:t>mlops_datas</a:t>
            </a:r>
            <a:r>
              <a:rPr lang="en-US" dirty="0"/>
              <a:t> bucket</a:t>
            </a:r>
          </a:p>
          <a:p>
            <a:pPr lvl="1"/>
            <a:r>
              <a:rPr lang="en-US" dirty="0"/>
              <a:t>This will create the model (the first cloud function) and upload it to the </a:t>
            </a:r>
            <a:r>
              <a:rPr lang="en-US" b="1" i="1" dirty="0" err="1"/>
              <a:t>mlops_models</a:t>
            </a:r>
            <a:r>
              <a:rPr lang="en-US" dirty="0"/>
              <a:t>, which triggers the second cloud function.  </a:t>
            </a:r>
          </a:p>
          <a:p>
            <a:pPr lvl="1"/>
            <a:r>
              <a:rPr lang="en-US" dirty="0"/>
              <a:t>The second cloud function will publish a message to the </a:t>
            </a:r>
            <a:r>
              <a:rPr lang="en-US" b="1" i="1" dirty="0"/>
              <a:t>model-update</a:t>
            </a:r>
            <a:r>
              <a:rPr lang="en-US" dirty="0"/>
              <a:t> topic, which triggers the CI-CD build.</a:t>
            </a:r>
          </a:p>
          <a:p>
            <a:pPr lvl="1"/>
            <a:r>
              <a:rPr lang="en-US" dirty="0"/>
              <a:t>The prediction AI and UI will be deployed on Cloud Run.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D4394-1CE2-4933-D662-86A34BC976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78</a:t>
            </a:fld>
            <a:r>
              <a:rPr lang="nl-NL"/>
              <a:t>]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909BE-DC15-035D-CE0A-FFF9758AEC01}"/>
              </a:ext>
            </a:extLst>
          </p:cNvPr>
          <p:cNvSpPr txBox="1"/>
          <p:nvPr/>
        </p:nvSpPr>
        <p:spPr>
          <a:xfrm>
            <a:off x="1172093" y="1330968"/>
            <a:ext cx="6645565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err="1"/>
              <a:t>gcloud</a:t>
            </a:r>
            <a:r>
              <a:rPr lang="en-US" sz="1200" dirty="0"/>
              <a:t> functions deploy model-update-notifier --runtime python310 --region=us-central1 --gen2 --entry-point=</a:t>
            </a:r>
            <a:r>
              <a:rPr lang="en-US" sz="1200" dirty="0" err="1"/>
              <a:t>notify_model_update</a:t>
            </a:r>
            <a:r>
              <a:rPr lang="en-US" sz="1200" dirty="0"/>
              <a:t> --trigger-event-filters="type=google.cloud.storage.object.v1.finalized" --trigger-event-filters="bucket=</a:t>
            </a:r>
            <a:r>
              <a:rPr lang="en-US" sz="1200" b="1" dirty="0" err="1"/>
              <a:t>mlops_models</a:t>
            </a:r>
            <a:r>
              <a:rPr lang="en-US" sz="1200" dirty="0"/>
              <a:t>" --env-vars-file .</a:t>
            </a:r>
            <a:r>
              <a:rPr lang="en-US" sz="1200" dirty="0" err="1"/>
              <a:t>env.yaml</a:t>
            </a:r>
            <a:r>
              <a:rPr lang="en-US" sz="1200" dirty="0"/>
              <a:t> --allow-unauthenticated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F8DB7-AFE1-85DC-17B0-58C14EC818C7}"/>
              </a:ext>
            </a:extLst>
          </p:cNvPr>
          <p:cNvSpPr txBox="1"/>
          <p:nvPr/>
        </p:nvSpPr>
        <p:spPr>
          <a:xfrm>
            <a:off x="1330429" y="2279054"/>
            <a:ext cx="716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Carefully check and update environment variables in .</a:t>
            </a:r>
            <a:r>
              <a:rPr lang="en-US" sz="1600" dirty="0" err="1">
                <a:solidFill>
                  <a:srgbClr val="C00000"/>
                </a:solidFill>
              </a:rPr>
              <a:t>env.yaml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6E13E-CE24-9422-CC7B-6E4433A9F4AA}"/>
              </a:ext>
            </a:extLst>
          </p:cNvPr>
          <p:cNvSpPr txBox="1"/>
          <p:nvPr/>
        </p:nvSpPr>
        <p:spPr>
          <a:xfrm>
            <a:off x="1695157" y="4341622"/>
            <a:ext cx="480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Vertex AI, Cloud Build, and Cloud Run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409942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3F99-6E61-5E65-BA33-FB3A67F3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299800"/>
            <a:ext cx="7848000" cy="351226"/>
          </a:xfrm>
        </p:spPr>
        <p:txBody>
          <a:bodyPr/>
          <a:lstStyle/>
          <a:p>
            <a:r>
              <a:rPr lang="en-US" dirty="0"/>
              <a:t>Check Cloud Functions, </a:t>
            </a:r>
            <a:r>
              <a:rPr lang="en-US" dirty="0" err="1"/>
              <a:t>EventArc</a:t>
            </a:r>
            <a:r>
              <a:rPr lang="en-US" dirty="0"/>
              <a:t>, and Pub/Sub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4FAB0-C91C-18AF-8895-E3391851C7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79</a:t>
            </a:fld>
            <a:r>
              <a:rPr lang="nl-NL"/>
              <a:t>]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DA564-3C87-5905-67E1-94C768FC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23" y="746683"/>
            <a:ext cx="7019778" cy="1257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E5922-DCE8-ACBC-9F46-14B4F793A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47" y="2105614"/>
            <a:ext cx="4366553" cy="1717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0D0D60-B322-9B17-A15A-E6A3E9EF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87" y="2195478"/>
            <a:ext cx="3250639" cy="1127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19DCE9-CBF7-9932-F730-EC4DBC436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856" y="3322541"/>
            <a:ext cx="1452502" cy="155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7276-737F-F2F8-C277-83F279C6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Google Cloud Credits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65CEE-72F8-B298-B242-9A2528EE7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provides free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300 USD credits.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provide a credit card – but Google will not charge you.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Also, this tutorial needs less than 10 USD credits (mostly even less than 5 USD). </a:t>
            </a:r>
            <a:endParaRPr lang="en-NL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      Please follow </a:t>
            </a:r>
            <a:r>
              <a:rPr lang="en-US" dirty="0">
                <a:hlinkClick r:id="rId2"/>
              </a:rPr>
              <a:t>https://www.youtube.com/watch?v=ogzJovMsDIU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	(How to use the Google Cloud Free Program)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36BBC-B9CF-797A-DD18-2B23407DA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8</a:t>
            </a:fld>
            <a:r>
              <a:rPr lang="nl-NL"/>
              <a:t>]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04778-9EFC-7092-3653-A04D26A90619}"/>
              </a:ext>
            </a:extLst>
          </p:cNvPr>
          <p:cNvSpPr txBox="1"/>
          <p:nvPr/>
        </p:nvSpPr>
        <p:spPr>
          <a:xfrm>
            <a:off x="751101" y="2811102"/>
            <a:ext cx="707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do all labs and assignments in my course, a student only needs around 40 USD.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6785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41B6-A56A-93FC-D8BC-E789137A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2D45-A5DA-3B07-4E15-14EB46A9E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did:</a:t>
            </a:r>
          </a:p>
          <a:p>
            <a:pPr lvl="1"/>
            <a:r>
              <a:rPr lang="en-US" dirty="0"/>
              <a:t>ML Pipelines</a:t>
            </a:r>
          </a:p>
          <a:p>
            <a:pPr lvl="1"/>
            <a:r>
              <a:rPr lang="en-US" dirty="0"/>
              <a:t>CI-CD Pipelines  for deploying models</a:t>
            </a:r>
          </a:p>
          <a:p>
            <a:pPr lvl="1"/>
            <a:r>
              <a:rPr lang="en-US" dirty="0"/>
              <a:t>Automated Triggering of pipelines</a:t>
            </a:r>
          </a:p>
          <a:p>
            <a:r>
              <a:rPr lang="en-US" dirty="0"/>
              <a:t>We did not:</a:t>
            </a:r>
          </a:p>
          <a:p>
            <a:pPr lvl="1"/>
            <a:r>
              <a:rPr lang="en-US" dirty="0"/>
              <a:t>Model deployment strategies – shadow, canary, and blue-green</a:t>
            </a:r>
          </a:p>
          <a:p>
            <a:pPr lvl="2"/>
            <a:r>
              <a:rPr lang="en-US" dirty="0"/>
              <a:t>We can easily implement these with Kubernetes (GKE). </a:t>
            </a:r>
          </a:p>
          <a:p>
            <a:pPr lvl="1"/>
            <a:r>
              <a:rPr lang="en-US" dirty="0"/>
              <a:t>Model monitoring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187FE-05CA-C2AB-4493-8A3A41FE7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80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6170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44C0-A13C-0D73-96A5-07BAEB73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D5B3D-B0E1-7C04-8FFA-5C82DB061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Documentation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0EAAD-887B-2F77-1C91-1ACF2A7747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81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3384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2629" y="3217713"/>
            <a:ext cx="7954851" cy="1227182"/>
          </a:xfrm>
        </p:spPr>
        <p:txBody>
          <a:bodyPr>
            <a:normAutofit fontScale="90000"/>
          </a:bodyPr>
          <a:lstStyle/>
          <a:p>
            <a:r>
              <a:rPr lang="en-US" dirty="0"/>
              <a:t>			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1962364" y="3205537"/>
            <a:ext cx="4160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www.jads.nl</a:t>
            </a:r>
            <a:endParaRPr lang="nl-NL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79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8FD7-0535-B632-9B54-249777F7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Repository for Tutorial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B8A94-2A9F-E768-C1FD-DAFA9CFD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https://github.com/IndikaKuma/MLOpsGCP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Include Tutorial slides too</a:t>
            </a:r>
          </a:p>
          <a:p>
            <a:pPr lvl="1"/>
            <a:r>
              <a:rPr lang="en-US" dirty="0"/>
              <a:t>Make a fork of this repository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E2F64-3663-0F61-535A-046AA0206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nl-NL"/>
              <a:t>[</a:t>
            </a:r>
            <a:fld id="{53240C58-373C-43C1-ADD1-3E23A3B96371}" type="slidenum">
              <a:rPr lang="nl-NL" smtClean="0"/>
              <a:pPr/>
              <a:t>9</a:t>
            </a:fld>
            <a:r>
              <a:rPr lang="nl-NL"/>
              <a:t>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4332480"/>
      </p:ext>
    </p:extLst>
  </p:cSld>
  <p:clrMapOvr>
    <a:masterClrMapping/>
  </p:clrMapOvr>
</p:sld>
</file>

<file path=ppt/theme/theme1.xml><?xml version="1.0" encoding="utf-8"?>
<a:theme xmlns:a="http://schemas.openxmlformats.org/drawingml/2006/main" name="JADS opening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F4CF2CBC-E038-4487-97B8-CA791CF8EBA3}" vid="{59173A56-E2FF-4617-93AC-932D46E09D53}"/>
    </a:ext>
  </a:extLst>
</a:theme>
</file>

<file path=ppt/theme/theme2.xml><?xml version="1.0" encoding="utf-8"?>
<a:theme xmlns:a="http://schemas.openxmlformats.org/drawingml/2006/main" name="JADS blauw-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F4CF2CBC-E038-4487-97B8-CA791CF8EBA3}" vid="{A99C6A4D-6619-45B3-AC36-C5C21DCD456E}"/>
    </a:ext>
  </a:extLst>
</a:theme>
</file>

<file path=ppt/theme/theme3.xml><?xml version="1.0" encoding="utf-8"?>
<a:theme xmlns:a="http://schemas.openxmlformats.org/drawingml/2006/main" name="JADS oranje-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F4CF2CBC-E038-4487-97B8-CA791CF8EBA3}" vid="{DD7C1D0A-41E4-4799-BE18-78DD061E92E6}"/>
    </a:ext>
  </a:extLst>
</a:theme>
</file>

<file path=ppt/theme/theme4.xml><?xml version="1.0" encoding="utf-8"?>
<a:theme xmlns:a="http://schemas.openxmlformats.org/drawingml/2006/main" name="JADS mos-mint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F4CF2CBC-E038-4487-97B8-CA791CF8EBA3}" vid="{EF34E878-D96C-410F-A04C-D4579B369054}"/>
    </a:ext>
  </a:extLst>
</a:theme>
</file>

<file path=ppt/theme/theme5.xml><?xml version="1.0" encoding="utf-8"?>
<a:theme xmlns:a="http://schemas.openxmlformats.org/drawingml/2006/main" name="JADS blauw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F4CF2CBC-E038-4487-97B8-CA791CF8EBA3}" vid="{95346919-9F35-4D06-92AB-5B172C5460D7}"/>
    </a:ext>
  </a:extLst>
</a:theme>
</file>

<file path=ppt/theme/theme6.xml><?xml version="1.0" encoding="utf-8"?>
<a:theme xmlns:a="http://schemas.openxmlformats.org/drawingml/2006/main" name="JADS rood">
  <a:themeElements>
    <a:clrScheme name="JAD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D2D7D"/>
      </a:accent1>
      <a:accent2>
        <a:srgbClr val="823228"/>
      </a:accent2>
      <a:accent3>
        <a:srgbClr val="FAE6CB"/>
      </a:accent3>
      <a:accent4>
        <a:srgbClr val="AA9137"/>
      </a:accent4>
      <a:accent5>
        <a:srgbClr val="E18282"/>
      </a:accent5>
      <a:accent6>
        <a:srgbClr val="4B553C"/>
      </a:accent6>
      <a:hlink>
        <a:srgbClr val="000000"/>
      </a:hlink>
      <a:folHlink>
        <a:srgbClr val="000000"/>
      </a:folHlink>
    </a:clrScheme>
    <a:fontScheme name="JA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DS.potx" id="{F4CF2CBC-E038-4487-97B8-CA791CF8EBA3}" vid="{5176C938-F4A9-4D36-91BC-9EFE212C5212}"/>
    </a:ext>
  </a:extLst>
</a:theme>
</file>

<file path=ppt/theme/theme7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5590</Words>
  <Application>Microsoft Office PowerPoint</Application>
  <PresentationFormat>On-screen Show (16:9)</PresentationFormat>
  <Paragraphs>575</Paragraphs>
  <Slides>82</Slides>
  <Notes>25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Arial</vt:lpstr>
      <vt:lpstr>Arial</vt:lpstr>
      <vt:lpstr>Calibri</vt:lpstr>
      <vt:lpstr>Consolas</vt:lpstr>
      <vt:lpstr>JetBrains Mono</vt:lpstr>
      <vt:lpstr>Roboto</vt:lpstr>
      <vt:lpstr>JADS opening</vt:lpstr>
      <vt:lpstr>JADS blauw-rood</vt:lpstr>
      <vt:lpstr>JADS oranje-blauw</vt:lpstr>
      <vt:lpstr>JADS mos-mint</vt:lpstr>
      <vt:lpstr>JADS blauw</vt:lpstr>
      <vt:lpstr>JADS rood</vt:lpstr>
      <vt:lpstr>Bitmap Image</vt:lpstr>
      <vt:lpstr>PowerPoint Presentation</vt:lpstr>
      <vt:lpstr>Content</vt:lpstr>
      <vt:lpstr>Data Engineering: Lectures, Labs and Assignments </vt:lpstr>
      <vt:lpstr>Advanced Data Architecture: Labs Plan</vt:lpstr>
      <vt:lpstr>Let’s consider what we do today ………..</vt:lpstr>
      <vt:lpstr>Overview</vt:lpstr>
      <vt:lpstr>Use Case</vt:lpstr>
      <vt:lpstr>Getting Google Cloud Credits</vt:lpstr>
      <vt:lpstr>Source Code Repository for Tutorial </vt:lpstr>
      <vt:lpstr>Part 1: Experimentation and ML Pipeline Development with Vertex AI</vt:lpstr>
      <vt:lpstr>Vertex AI</vt:lpstr>
      <vt:lpstr>Building Vertex AI Pipelines </vt:lpstr>
      <vt:lpstr>Building Vertex AI Pipelines (Cont’d)</vt:lpstr>
      <vt:lpstr>Writing Python function-based Components</vt:lpstr>
      <vt:lpstr>Writing Python function-based Components (Cont’d)</vt:lpstr>
      <vt:lpstr>Writing Python function-based Components (Cont’d)</vt:lpstr>
      <vt:lpstr>Defining Pipelines</vt:lpstr>
      <vt:lpstr>Compiling and Executing Pipelines </vt:lpstr>
      <vt:lpstr>More on Pipelines </vt:lpstr>
      <vt:lpstr>Let’s Develop Diabetes Predictor Training Pipeline</vt:lpstr>
      <vt:lpstr>Create a GCP Project via Google Cloud Console</vt:lpstr>
      <vt:lpstr>Enable Compute Engine API</vt:lpstr>
      <vt:lpstr>Enable Vertex-AI API and Storage API </vt:lpstr>
      <vt:lpstr>Configuring the Default Service Account</vt:lpstr>
      <vt:lpstr>Building Vertex AI Pipelines</vt:lpstr>
      <vt:lpstr>Building Vertex AI Pipelines (Cont’d)</vt:lpstr>
      <vt:lpstr>Building Vertex AI Pipelines (Cont’d)</vt:lpstr>
      <vt:lpstr>Building Vertex AI Pipelines (Cont’d)</vt:lpstr>
      <vt:lpstr>Creating and Using Google Cloud Storage Buckets </vt:lpstr>
      <vt:lpstr>Creating and Using Google Cloud Storage Buckets (Cont’d)</vt:lpstr>
      <vt:lpstr>Creating and Using Google Cloud Storage Buckets (Cont’d)</vt:lpstr>
      <vt:lpstr>Creating and Using Google Cloud Storage Buckets (Cont’d)</vt:lpstr>
      <vt:lpstr>Back to the Pipeline</vt:lpstr>
      <vt:lpstr>Another Example</vt:lpstr>
      <vt:lpstr>Part 2: CI-CD for Model Deployment</vt:lpstr>
      <vt:lpstr>Google Cloud Build</vt:lpstr>
      <vt:lpstr>Structure of a Cloud Build CI-CD Pipeline</vt:lpstr>
      <vt:lpstr>Key Elements of Build Configuration </vt:lpstr>
      <vt:lpstr>Key Elements of Build Configuration (Cont’d)</vt:lpstr>
      <vt:lpstr>Key Elements of Build Configuration (Cont’d)</vt:lpstr>
      <vt:lpstr>Key Elements of Build Configuration (Cont’d)</vt:lpstr>
      <vt:lpstr>Key Elements of Build Configuration (Cont’d)</vt:lpstr>
      <vt:lpstr>Key Elements of Build Configuration (Cont’d)</vt:lpstr>
      <vt:lpstr>Let’s Try to Create a Pipeline to Deploy Model API and UI </vt:lpstr>
      <vt:lpstr>Cloud Build File</vt:lpstr>
      <vt:lpstr>Create and Execute a Build Trigger at Cloud Build </vt:lpstr>
      <vt:lpstr>Create and Execute a Build Trigger at Cloud Build </vt:lpstr>
      <vt:lpstr>Create and Execute a Build Trigger at Cloud Build (Cont’d)</vt:lpstr>
      <vt:lpstr>Create and Execute a Build Trigger at Cloud Build (Cont’d)</vt:lpstr>
      <vt:lpstr>Create and Execute a Build Trigger at Cloud Build (Cont’d)</vt:lpstr>
      <vt:lpstr>Create and Execute a Build Trigger at Cloud Build (Cont’d)</vt:lpstr>
      <vt:lpstr>Create and Execute a Build Trigger at Cloud Build (Cont’d)</vt:lpstr>
      <vt:lpstr>Check Services in Cloud Run</vt:lpstr>
      <vt:lpstr>Check Services in Cloud Run: Prediction-UI-Embedded </vt:lpstr>
      <vt:lpstr>Part 3: Event-Driven Triggering of Training and Model Deployment </vt:lpstr>
      <vt:lpstr>Automated (Continuous) Training and Model Deployment </vt:lpstr>
      <vt:lpstr>Use Case Updated</vt:lpstr>
      <vt:lpstr>What is Google Cloud Functions? </vt:lpstr>
      <vt:lpstr>Capabilities of 2nd Generation Google Cloud Functions</vt:lpstr>
      <vt:lpstr>Event-Driven Functions</vt:lpstr>
      <vt:lpstr>What is Eventarc?</vt:lpstr>
      <vt:lpstr>What is Eventarc? (Cont’d)</vt:lpstr>
      <vt:lpstr>What is Google Pub/sub?</vt:lpstr>
      <vt:lpstr>Google Pub/sub (Cont’d)</vt:lpstr>
      <vt:lpstr>Google Pub/sub (Cont’d)</vt:lpstr>
      <vt:lpstr>Let’s Cloud Functions and Cloud Events to Triger Pipelines …</vt:lpstr>
      <vt:lpstr>Configuring APIs and IAM for Cloud Functions</vt:lpstr>
      <vt:lpstr>Configuring APIs and IAM for Cloud Functions</vt:lpstr>
      <vt:lpstr>Configuring APIs and IAM for Cloud Functions</vt:lpstr>
      <vt:lpstr>Installing Google Cloud SDK</vt:lpstr>
      <vt:lpstr>Installing Google Cloud SDK</vt:lpstr>
      <vt:lpstr>Let’s Check the Source Code of the Cloud functions </vt:lpstr>
      <vt:lpstr>Let’s Check Vertex AI Pipeline and its Parameters</vt:lpstr>
      <vt:lpstr>Triggering Vertex AI Training Pipelines</vt:lpstr>
      <vt:lpstr>Triggering Vertex AI Training Pipelines (Cont’d) </vt:lpstr>
      <vt:lpstr>Triggering Vertex AI Training Pipelines (Cont’d) </vt:lpstr>
      <vt:lpstr>Triggering CI-CD Pipelines</vt:lpstr>
      <vt:lpstr>Triggering CI-CD Pipelines (Cont’d)</vt:lpstr>
      <vt:lpstr>Check Cloud Functions, EventArc, and Pub/Sub</vt:lpstr>
      <vt:lpstr>Recap</vt:lpstr>
      <vt:lpstr>References</vt:lpstr>
      <vt:lpstr>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Biezenaar - Avenarius, E.L.</dc:creator>
  <dc:description>Template by Orange Pepper_x000d_
Design by Volle-Kracht_x000d_
2016</dc:description>
  <cp:lastModifiedBy>indika.kuma indika.kuma</cp:lastModifiedBy>
  <cp:revision>978</cp:revision>
  <cp:lastPrinted>2018-03-02T10:59:59Z</cp:lastPrinted>
  <dcterms:created xsi:type="dcterms:W3CDTF">2016-05-13T10:02:16Z</dcterms:created>
  <dcterms:modified xsi:type="dcterms:W3CDTF">2023-03-12T22:02:18Z</dcterms:modified>
</cp:coreProperties>
</file>